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7772400" cx="10058400"/>
  <p:notesSz cx="10058400" cy="7772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25" roundtripDataSignature="AMtx7mjtXaV/JIC9ZQKhpE9Cz4eyxS91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1: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8" name="Google Shape;48;p1: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a3ce797cd2_0_43: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8" name="Google Shape;128;g3a3ce797cd2_0_43: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a3ce797cd2_0_51: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7" name="Google Shape;137;g3a3ce797cd2_0_51: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a3ce797cd2_0_60: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6" name="Google Shape;146;g3a3ce797cd2_0_60: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a3ce797cd2_0_69: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g3a3ce797cd2_0_69: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25d64d28f1_0_340:notes"/>
          <p:cNvSpPr txBox="1"/>
          <p:nvPr>
            <p:ph idx="1" type="body"/>
          </p:nvPr>
        </p:nvSpPr>
        <p:spPr>
          <a:xfrm>
            <a:off x="1005840" y="3691890"/>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4" name="Google Shape;164;g325d64d28f1_0_340:notes"/>
          <p:cNvSpPr/>
          <p:nvPr>
            <p:ph idx="2" type="sldImg"/>
          </p:nvPr>
        </p:nvSpPr>
        <p:spPr>
          <a:xfrm>
            <a:off x="1775348" y="582930"/>
            <a:ext cx="65088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3" name="Google Shape;173;p3: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5: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1" name="Google Shape;201;p5: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9: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4" name="Google Shape;234;p9: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1: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1" name="Google Shape;241;p11: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20: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5" name="Google Shape;255;p20: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25d64d28f1_0_421:notes"/>
          <p:cNvSpPr txBox="1"/>
          <p:nvPr>
            <p:ph idx="1" type="body"/>
          </p:nvPr>
        </p:nvSpPr>
        <p:spPr>
          <a:xfrm>
            <a:off x="1005840" y="3691890"/>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2" name="Google Shape;62;g325d64d28f1_0_421:notes"/>
          <p:cNvSpPr/>
          <p:nvPr>
            <p:ph idx="2" type="sldImg"/>
          </p:nvPr>
        </p:nvSpPr>
        <p:spPr>
          <a:xfrm>
            <a:off x="1775348" y="582930"/>
            <a:ext cx="65088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2: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0" name="Google Shape;70;p2:notes"/>
          <p:cNvSpPr/>
          <p:nvPr>
            <p:ph idx="2" type="sldImg"/>
          </p:nvPr>
        </p:nvSpPr>
        <p:spPr>
          <a:xfrm>
            <a:off x="3143250" y="582613"/>
            <a:ext cx="3771900"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a3ce797cd2_0_4: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g3a3ce797cd2_0_4: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25d64d28f1_0_5:notes"/>
          <p:cNvSpPr txBox="1"/>
          <p:nvPr>
            <p:ph idx="1" type="body"/>
          </p:nvPr>
        </p:nvSpPr>
        <p:spPr>
          <a:xfrm>
            <a:off x="1005840" y="3691890"/>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6" name="Google Shape;86;g325d64d28f1_0_5:notes"/>
          <p:cNvSpPr/>
          <p:nvPr>
            <p:ph idx="2" type="sldImg"/>
          </p:nvPr>
        </p:nvSpPr>
        <p:spPr>
          <a:xfrm>
            <a:off x="1775348" y="582930"/>
            <a:ext cx="65088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25d64d28f1_0_97:notes"/>
          <p:cNvSpPr txBox="1"/>
          <p:nvPr>
            <p:ph idx="1" type="body"/>
          </p:nvPr>
        </p:nvSpPr>
        <p:spPr>
          <a:xfrm>
            <a:off x="1005840" y="3691890"/>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g325d64d28f1_0_97:notes"/>
          <p:cNvSpPr/>
          <p:nvPr>
            <p:ph idx="2" type="sldImg"/>
          </p:nvPr>
        </p:nvSpPr>
        <p:spPr>
          <a:xfrm>
            <a:off x="1775348" y="582930"/>
            <a:ext cx="65088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a3ce797cd2_0_31:notes"/>
          <p:cNvSpPr txBox="1"/>
          <p:nvPr>
            <p:ph idx="1" type="body"/>
          </p:nvPr>
        </p:nvSpPr>
        <p:spPr>
          <a:xfrm>
            <a:off x="1005840" y="3691890"/>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5" name="Google Shape;105;g3a3ce797cd2_0_31:notes"/>
          <p:cNvSpPr/>
          <p:nvPr>
            <p:ph idx="2" type="sldImg"/>
          </p:nvPr>
        </p:nvSpPr>
        <p:spPr>
          <a:xfrm>
            <a:off x="1775348" y="582930"/>
            <a:ext cx="65088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a3ce797cd2_0_0:notes"/>
          <p:cNvSpPr/>
          <p:nvPr>
            <p:ph idx="2" type="sldImg"/>
          </p:nvPr>
        </p:nvSpPr>
        <p:spPr>
          <a:xfrm>
            <a:off x="1676725" y="582925"/>
            <a:ext cx="6705900" cy="2914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g3a3ce797cd2_0_0:notes"/>
          <p:cNvSpPr txBox="1"/>
          <p:nvPr>
            <p:ph idx="1" type="body"/>
          </p:nvPr>
        </p:nvSpPr>
        <p:spPr>
          <a:xfrm>
            <a:off x="1005825" y="3691875"/>
            <a:ext cx="8046600" cy="3497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4:notes"/>
          <p:cNvSpPr txBox="1"/>
          <p:nvPr>
            <p:ph idx="1" type="body"/>
          </p:nvPr>
        </p:nvSpPr>
        <p:spPr>
          <a:xfrm>
            <a:off x="1005825" y="3691875"/>
            <a:ext cx="8046700" cy="34975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0" name="Google Shape;120;p4:notes"/>
          <p:cNvSpPr/>
          <p:nvPr>
            <p:ph idx="2" type="sldImg"/>
          </p:nvPr>
        </p:nvSpPr>
        <p:spPr>
          <a:xfrm>
            <a:off x="1676725" y="582925"/>
            <a:ext cx="6705925"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1" name="Shape 11"/>
        <p:cNvGrpSpPr/>
        <p:nvPr/>
      </p:nvGrpSpPr>
      <p:grpSpPr>
        <a:xfrm>
          <a:off x="0" y="0"/>
          <a:ext cx="0" cy="0"/>
          <a:chOff x="0" y="0"/>
          <a:chExt cx="0" cy="0"/>
        </a:xfrm>
      </p:grpSpPr>
      <p:sp>
        <p:nvSpPr>
          <p:cNvPr id="12" name="Google Shape;12;p22"/>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2"/>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22"/>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type="title">
  <p:cSld name="TITLE">
    <p:spTree>
      <p:nvGrpSpPr>
        <p:cNvPr id="15" name="Shape 15"/>
        <p:cNvGrpSpPr/>
        <p:nvPr/>
      </p:nvGrpSpPr>
      <p:grpSpPr>
        <a:xfrm>
          <a:off x="0" y="0"/>
          <a:ext cx="0" cy="0"/>
          <a:chOff x="0" y="0"/>
          <a:chExt cx="0" cy="0"/>
        </a:xfrm>
      </p:grpSpPr>
      <p:sp>
        <p:nvSpPr>
          <p:cNvPr id="16" name="Google Shape;16;g325d64d28f1_0_86"/>
          <p:cNvSpPr txBox="1"/>
          <p:nvPr>
            <p:ph type="ctrTitle"/>
          </p:nvPr>
        </p:nvSpPr>
        <p:spPr>
          <a:xfrm>
            <a:off x="754380" y="2414482"/>
            <a:ext cx="8549700" cy="1665900"/>
          </a:xfrm>
          <a:prstGeom prst="rect">
            <a:avLst/>
          </a:prstGeom>
          <a:noFill/>
          <a:ln>
            <a:noFill/>
          </a:ln>
        </p:spPr>
        <p:txBody>
          <a:bodyPr anchorCtr="0" anchor="ctr" bIns="50775" lIns="101575" spcFirstLastPara="1" rIns="101575" wrap="square" tIns="50775">
            <a:normAutofit/>
          </a:bodyPr>
          <a:lstStyle>
            <a:lvl1pPr lvl="0" algn="ctr">
              <a:lnSpc>
                <a:spcPct val="100000"/>
              </a:lnSpc>
              <a:spcBef>
                <a:spcPts val="0"/>
              </a:spcBef>
              <a:spcAft>
                <a:spcPts val="0"/>
              </a:spcAft>
              <a:buClr>
                <a:schemeClr val="dk1"/>
              </a:buClr>
              <a:buSzPts val="20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g325d64d28f1_0_86"/>
          <p:cNvSpPr txBox="1"/>
          <p:nvPr>
            <p:ph idx="1" type="subTitle"/>
          </p:nvPr>
        </p:nvSpPr>
        <p:spPr>
          <a:xfrm>
            <a:off x="1508760" y="4404360"/>
            <a:ext cx="7041000" cy="1986300"/>
          </a:xfrm>
          <a:prstGeom prst="rect">
            <a:avLst/>
          </a:prstGeom>
          <a:noFill/>
          <a:ln>
            <a:noFill/>
          </a:ln>
        </p:spPr>
        <p:txBody>
          <a:bodyPr anchorCtr="0" anchor="t" bIns="50775" lIns="101575" spcFirstLastPara="1" rIns="101575" wrap="square" tIns="50775">
            <a:normAutofit/>
          </a:bodyPr>
          <a:lstStyle>
            <a:lvl1pPr lvl="0" algn="ctr">
              <a:lnSpc>
                <a:spcPct val="100000"/>
              </a:lnSpc>
              <a:spcBef>
                <a:spcPts val="700"/>
              </a:spcBef>
              <a:spcAft>
                <a:spcPts val="0"/>
              </a:spcAft>
              <a:buClr>
                <a:srgbClr val="888888"/>
              </a:buClr>
              <a:buSzPts val="3600"/>
              <a:buNone/>
              <a:defRPr>
                <a:solidFill>
                  <a:srgbClr val="888888"/>
                </a:solidFill>
              </a:defRPr>
            </a:lvl1pPr>
            <a:lvl2pPr lvl="1" algn="ctr">
              <a:lnSpc>
                <a:spcPct val="100000"/>
              </a:lnSpc>
              <a:spcBef>
                <a:spcPts val="600"/>
              </a:spcBef>
              <a:spcAft>
                <a:spcPts val="0"/>
              </a:spcAft>
              <a:buClr>
                <a:srgbClr val="888888"/>
              </a:buClr>
              <a:buSzPts val="3100"/>
              <a:buNone/>
              <a:defRPr>
                <a:solidFill>
                  <a:srgbClr val="888888"/>
                </a:solidFill>
              </a:defRPr>
            </a:lvl2pPr>
            <a:lvl3pPr lvl="2" algn="ctr">
              <a:lnSpc>
                <a:spcPct val="100000"/>
              </a:lnSpc>
              <a:spcBef>
                <a:spcPts val="500"/>
              </a:spcBef>
              <a:spcAft>
                <a:spcPts val="0"/>
              </a:spcAft>
              <a:buClr>
                <a:srgbClr val="888888"/>
              </a:buClr>
              <a:buSzPts val="2700"/>
              <a:buNone/>
              <a:defRPr>
                <a:solidFill>
                  <a:srgbClr val="888888"/>
                </a:solidFill>
              </a:defRPr>
            </a:lvl3pPr>
            <a:lvl4pPr lvl="3" algn="ctr">
              <a:lnSpc>
                <a:spcPct val="100000"/>
              </a:lnSpc>
              <a:spcBef>
                <a:spcPts val="400"/>
              </a:spcBef>
              <a:spcAft>
                <a:spcPts val="0"/>
              </a:spcAft>
              <a:buClr>
                <a:srgbClr val="888888"/>
              </a:buClr>
              <a:buSzPts val="2200"/>
              <a:buNone/>
              <a:defRPr>
                <a:solidFill>
                  <a:srgbClr val="888888"/>
                </a:solidFill>
              </a:defRPr>
            </a:lvl4pPr>
            <a:lvl5pPr lvl="4" algn="ctr">
              <a:lnSpc>
                <a:spcPct val="100000"/>
              </a:lnSpc>
              <a:spcBef>
                <a:spcPts val="400"/>
              </a:spcBef>
              <a:spcAft>
                <a:spcPts val="0"/>
              </a:spcAft>
              <a:buClr>
                <a:srgbClr val="888888"/>
              </a:buClr>
              <a:buSzPts val="2200"/>
              <a:buNone/>
              <a:defRPr>
                <a:solidFill>
                  <a:srgbClr val="888888"/>
                </a:solidFill>
              </a:defRPr>
            </a:lvl5pPr>
            <a:lvl6pPr lvl="5" algn="ctr">
              <a:lnSpc>
                <a:spcPct val="100000"/>
              </a:lnSpc>
              <a:spcBef>
                <a:spcPts val="400"/>
              </a:spcBef>
              <a:spcAft>
                <a:spcPts val="0"/>
              </a:spcAft>
              <a:buClr>
                <a:srgbClr val="888888"/>
              </a:buClr>
              <a:buSzPts val="2200"/>
              <a:buNone/>
              <a:defRPr>
                <a:solidFill>
                  <a:srgbClr val="888888"/>
                </a:solidFill>
              </a:defRPr>
            </a:lvl6pPr>
            <a:lvl7pPr lvl="6" algn="ctr">
              <a:lnSpc>
                <a:spcPct val="100000"/>
              </a:lnSpc>
              <a:spcBef>
                <a:spcPts val="400"/>
              </a:spcBef>
              <a:spcAft>
                <a:spcPts val="0"/>
              </a:spcAft>
              <a:buClr>
                <a:srgbClr val="888888"/>
              </a:buClr>
              <a:buSzPts val="2200"/>
              <a:buNone/>
              <a:defRPr>
                <a:solidFill>
                  <a:srgbClr val="888888"/>
                </a:solidFill>
              </a:defRPr>
            </a:lvl7pPr>
            <a:lvl8pPr lvl="7" algn="ctr">
              <a:lnSpc>
                <a:spcPct val="100000"/>
              </a:lnSpc>
              <a:spcBef>
                <a:spcPts val="400"/>
              </a:spcBef>
              <a:spcAft>
                <a:spcPts val="0"/>
              </a:spcAft>
              <a:buClr>
                <a:srgbClr val="888888"/>
              </a:buClr>
              <a:buSzPts val="2200"/>
              <a:buNone/>
              <a:defRPr>
                <a:solidFill>
                  <a:srgbClr val="888888"/>
                </a:solidFill>
              </a:defRPr>
            </a:lvl8pPr>
            <a:lvl9pPr lvl="8" algn="ctr">
              <a:lnSpc>
                <a:spcPct val="100000"/>
              </a:lnSpc>
              <a:spcBef>
                <a:spcPts val="400"/>
              </a:spcBef>
              <a:spcAft>
                <a:spcPts val="0"/>
              </a:spcAft>
              <a:buClr>
                <a:srgbClr val="888888"/>
              </a:buClr>
              <a:buSzPts val="2200"/>
              <a:buNone/>
              <a:defRPr>
                <a:solidFill>
                  <a:srgbClr val="888888"/>
                </a:solidFill>
              </a:defRPr>
            </a:lvl9pPr>
          </a:lstStyle>
          <a:p/>
        </p:txBody>
      </p:sp>
      <p:sp>
        <p:nvSpPr>
          <p:cNvPr id="18" name="Google Shape;18;g325d64d28f1_0_86"/>
          <p:cNvSpPr txBox="1"/>
          <p:nvPr>
            <p:ph idx="10" type="dt"/>
          </p:nvPr>
        </p:nvSpPr>
        <p:spPr>
          <a:xfrm>
            <a:off x="4149090" y="7203863"/>
            <a:ext cx="2346900" cy="413700"/>
          </a:xfrm>
          <a:prstGeom prst="rect">
            <a:avLst/>
          </a:prstGeom>
          <a:noFill/>
          <a:ln>
            <a:noFill/>
          </a:ln>
        </p:spPr>
        <p:txBody>
          <a:bodyPr anchorCtr="0" anchor="t" bIns="50775" lIns="101575" spcFirstLastPara="1" rIns="101575" wrap="square" tIns="50775">
            <a:spAutoFit/>
          </a:bodyPr>
          <a:lstStyle>
            <a:lvl1pPr lvl="0"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2000" u="none" cap="none" strike="noStrike">
                <a:solidFill>
                  <a:schemeClr val="dk1"/>
                </a:solidFill>
                <a:latin typeface="Calibri"/>
                <a:ea typeface="Calibri"/>
                <a:cs typeface="Calibri"/>
                <a:sym typeface="Calibri"/>
              </a:defRPr>
            </a:lvl9pPr>
          </a:lstStyle>
          <a:p/>
        </p:txBody>
      </p:sp>
      <p:sp>
        <p:nvSpPr>
          <p:cNvPr id="19" name="Google Shape;19;g325d64d28f1_0_86"/>
          <p:cNvSpPr txBox="1"/>
          <p:nvPr>
            <p:ph idx="11" type="ftr"/>
          </p:nvPr>
        </p:nvSpPr>
        <p:spPr>
          <a:xfrm>
            <a:off x="502920" y="7203863"/>
            <a:ext cx="2333100" cy="413700"/>
          </a:xfrm>
          <a:prstGeom prst="rect">
            <a:avLst/>
          </a:prstGeom>
          <a:noFill/>
          <a:ln>
            <a:noFill/>
          </a:ln>
        </p:spPr>
        <p:txBody>
          <a:bodyPr anchorCtr="0" anchor="ctr" bIns="50775" lIns="101575" spcFirstLastPara="1" rIns="101575" wrap="square" tIns="50775">
            <a:sp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g325d64d28f1_0_86"/>
          <p:cNvSpPr txBox="1"/>
          <p:nvPr>
            <p:ph idx="12" type="sldNum"/>
          </p:nvPr>
        </p:nvSpPr>
        <p:spPr>
          <a:xfrm>
            <a:off x="8912860" y="7203863"/>
            <a:ext cx="642600" cy="410400"/>
          </a:xfrm>
          <a:prstGeom prst="rect">
            <a:avLst/>
          </a:prstGeom>
          <a:noFill/>
          <a:ln>
            <a:noFill/>
          </a:ln>
        </p:spPr>
        <p:txBody>
          <a:bodyPr anchorCtr="0" anchor="t" bIns="50775" lIns="101575" spcFirstLastPara="1" rIns="101575" wrap="square" tIns="50775">
            <a:spAutoFit/>
          </a:bodyPr>
          <a:lstStyle>
            <a:lvl1pPr indent="0" lvl="0"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800"/>
              <a:buFont typeface="Arial"/>
              <a:buNone/>
              <a:defRPr b="0" i="0" sz="20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1" name="Shape 21"/>
        <p:cNvGrpSpPr/>
        <p:nvPr/>
      </p:nvGrpSpPr>
      <p:grpSpPr>
        <a:xfrm>
          <a:off x="0" y="0"/>
          <a:ext cx="0" cy="0"/>
          <a:chOff x="0" y="0"/>
          <a:chExt cx="0" cy="0"/>
        </a:xfrm>
      </p:grpSpPr>
      <p:sp>
        <p:nvSpPr>
          <p:cNvPr id="22" name="Google Shape;22;p23"/>
          <p:cNvSpPr txBox="1"/>
          <p:nvPr>
            <p:ph type="title"/>
          </p:nvPr>
        </p:nvSpPr>
        <p:spPr>
          <a:xfrm>
            <a:off x="88883" y="1113280"/>
            <a:ext cx="8670289" cy="110306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950">
                <a:solidFill>
                  <a:srgbClr val="EE6B00"/>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3"/>
          <p:cNvSpPr txBox="1"/>
          <p:nvPr>
            <p:ph idx="1" type="body"/>
          </p:nvPr>
        </p:nvSpPr>
        <p:spPr>
          <a:xfrm>
            <a:off x="251459" y="2641473"/>
            <a:ext cx="9297670" cy="312102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0" i="0">
                <a:solidFill>
                  <a:schemeClr val="dk1"/>
                </a:solidFil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24" name="Google Shape;24;p23"/>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3"/>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3"/>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 name="Shape 2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8" name="Shape 28"/>
        <p:cNvGrpSpPr/>
        <p:nvPr/>
      </p:nvGrpSpPr>
      <p:grpSpPr>
        <a:xfrm>
          <a:off x="0" y="0"/>
          <a:ext cx="0" cy="0"/>
          <a:chOff x="0" y="0"/>
          <a:chExt cx="0" cy="0"/>
        </a:xfrm>
      </p:grpSpPr>
      <p:sp>
        <p:nvSpPr>
          <p:cNvPr id="29" name="Google Shape;29;p25"/>
          <p:cNvSpPr txBox="1"/>
          <p:nvPr>
            <p:ph type="ctrTitle"/>
          </p:nvPr>
        </p:nvSpPr>
        <p:spPr>
          <a:xfrm>
            <a:off x="754380" y="2409444"/>
            <a:ext cx="8549640" cy="163220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950">
                <a:solidFill>
                  <a:srgbClr val="EE6B00"/>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5"/>
          <p:cNvSpPr txBox="1"/>
          <p:nvPr>
            <p:ph idx="1" type="subTitle"/>
          </p:nvPr>
        </p:nvSpPr>
        <p:spPr>
          <a:xfrm>
            <a:off x="1508760" y="4352544"/>
            <a:ext cx="7040880" cy="19431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5"/>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5"/>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25"/>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4" name="Shape 34"/>
        <p:cNvGrpSpPr/>
        <p:nvPr/>
      </p:nvGrpSpPr>
      <p:grpSpPr>
        <a:xfrm>
          <a:off x="0" y="0"/>
          <a:ext cx="0" cy="0"/>
          <a:chOff x="0" y="0"/>
          <a:chExt cx="0" cy="0"/>
        </a:xfrm>
      </p:grpSpPr>
      <p:sp>
        <p:nvSpPr>
          <p:cNvPr id="35" name="Google Shape;35;p24"/>
          <p:cNvSpPr txBox="1"/>
          <p:nvPr>
            <p:ph type="title"/>
          </p:nvPr>
        </p:nvSpPr>
        <p:spPr>
          <a:xfrm>
            <a:off x="88883" y="1113280"/>
            <a:ext cx="8670289" cy="110306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950">
                <a:solidFill>
                  <a:srgbClr val="EE6B00"/>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4"/>
          <p:cNvSpPr txBox="1"/>
          <p:nvPr>
            <p:ph idx="1" type="body"/>
          </p:nvPr>
        </p:nvSpPr>
        <p:spPr>
          <a:xfrm>
            <a:off x="502920" y="1787652"/>
            <a:ext cx="4375404" cy="512978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7" name="Google Shape;37;p24"/>
          <p:cNvSpPr txBox="1"/>
          <p:nvPr>
            <p:ph idx="2" type="body"/>
          </p:nvPr>
        </p:nvSpPr>
        <p:spPr>
          <a:xfrm>
            <a:off x="5180076" y="1787652"/>
            <a:ext cx="4375404" cy="512978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8" name="Google Shape;38;p24"/>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4"/>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4"/>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41" name="Shape 41"/>
        <p:cNvGrpSpPr/>
        <p:nvPr/>
      </p:nvGrpSpPr>
      <p:grpSpPr>
        <a:xfrm>
          <a:off x="0" y="0"/>
          <a:ext cx="0" cy="0"/>
          <a:chOff x="0" y="0"/>
          <a:chExt cx="0" cy="0"/>
        </a:xfrm>
      </p:grpSpPr>
      <p:sp>
        <p:nvSpPr>
          <p:cNvPr id="42" name="Google Shape;42;p26"/>
          <p:cNvSpPr txBox="1"/>
          <p:nvPr>
            <p:ph type="title"/>
          </p:nvPr>
        </p:nvSpPr>
        <p:spPr>
          <a:xfrm>
            <a:off x="88883" y="1113280"/>
            <a:ext cx="8670289" cy="110306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950">
                <a:solidFill>
                  <a:srgbClr val="EE6B00"/>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6"/>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6"/>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6"/>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1"/>
          <p:cNvSpPr txBox="1"/>
          <p:nvPr>
            <p:ph type="title"/>
          </p:nvPr>
        </p:nvSpPr>
        <p:spPr>
          <a:xfrm>
            <a:off x="88883" y="1113280"/>
            <a:ext cx="8670289" cy="110306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3950" u="none" cap="none" strike="noStrike">
                <a:solidFill>
                  <a:srgbClr val="EE6B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1"/>
          <p:cNvSpPr txBox="1"/>
          <p:nvPr>
            <p:ph idx="1" type="body"/>
          </p:nvPr>
        </p:nvSpPr>
        <p:spPr>
          <a:xfrm>
            <a:off x="251459" y="2641473"/>
            <a:ext cx="9297670" cy="3121025"/>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8" name="Google Shape;8;p21"/>
          <p:cNvSpPr txBox="1"/>
          <p:nvPr>
            <p:ph idx="11" type="ftr"/>
          </p:nvPr>
        </p:nvSpPr>
        <p:spPr>
          <a:xfrm>
            <a:off x="3419856" y="7228332"/>
            <a:ext cx="3218688" cy="38862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9" name="Google Shape;9;p21"/>
          <p:cNvSpPr txBox="1"/>
          <p:nvPr>
            <p:ph idx="10" type="dt"/>
          </p:nvPr>
        </p:nvSpPr>
        <p:spPr>
          <a:xfrm>
            <a:off x="502920" y="7228332"/>
            <a:ext cx="2313432" cy="38862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0" name="Google Shape;10;p21"/>
          <p:cNvSpPr txBox="1"/>
          <p:nvPr>
            <p:ph idx="12" type="sldNum"/>
          </p:nvPr>
        </p:nvSpPr>
        <p:spPr>
          <a:xfrm>
            <a:off x="7242048" y="7228332"/>
            <a:ext cx="2313432" cy="38862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image" Target="../media/image7.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9" name="Shape 49"/>
        <p:cNvGrpSpPr/>
        <p:nvPr/>
      </p:nvGrpSpPr>
      <p:grpSpPr>
        <a:xfrm>
          <a:off x="0" y="0"/>
          <a:ext cx="0" cy="0"/>
          <a:chOff x="0" y="0"/>
          <a:chExt cx="0" cy="0"/>
        </a:xfrm>
      </p:grpSpPr>
      <p:sp>
        <p:nvSpPr>
          <p:cNvPr id="50" name="Google Shape;50;p1"/>
          <p:cNvSpPr/>
          <p:nvPr/>
        </p:nvSpPr>
        <p:spPr>
          <a:xfrm>
            <a:off x="7848600" y="4552188"/>
            <a:ext cx="617220" cy="0"/>
          </a:xfrm>
          <a:custGeom>
            <a:rect b="b" l="l" r="r" t="t"/>
            <a:pathLst>
              <a:path extrusionOk="0" h="120000" w="617220">
                <a:moveTo>
                  <a:pt x="0" y="0"/>
                </a:moveTo>
                <a:lnTo>
                  <a:pt x="617220" y="0"/>
                </a:lnTo>
              </a:path>
            </a:pathLst>
          </a:custGeom>
          <a:noFill/>
          <a:ln cap="flat" cmpd="sng" w="83800">
            <a:solidFill>
              <a:srgbClr val="FF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524000" y="4532376"/>
            <a:ext cx="619125" cy="0"/>
          </a:xfrm>
          <a:custGeom>
            <a:rect b="b" l="l" r="r" t="t"/>
            <a:pathLst>
              <a:path extrusionOk="0" h="120000" w="619125">
                <a:moveTo>
                  <a:pt x="0" y="0"/>
                </a:moveTo>
                <a:lnTo>
                  <a:pt x="618744" y="0"/>
                </a:lnTo>
              </a:path>
            </a:pathLst>
          </a:custGeom>
          <a:noFill/>
          <a:ln cap="flat" cmpd="sng" w="83800">
            <a:solidFill>
              <a:srgbClr val="FF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p:nvPr/>
        </p:nvSpPr>
        <p:spPr>
          <a:xfrm>
            <a:off x="1104898" y="2182366"/>
            <a:ext cx="7850505" cy="0"/>
          </a:xfrm>
          <a:custGeom>
            <a:rect b="b" l="l" r="r" t="t"/>
            <a:pathLst>
              <a:path extrusionOk="0" h="120000" w="7850505">
                <a:moveTo>
                  <a:pt x="7850124" y="0"/>
                </a:moveTo>
                <a:lnTo>
                  <a:pt x="0" y="0"/>
                </a:lnTo>
              </a:path>
            </a:pathLst>
          </a:custGeom>
          <a:noFill/>
          <a:ln cap="flat" cmpd="sng" w="83800">
            <a:solidFill>
              <a:srgbClr val="548ED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3" name="Google Shape;53;p1"/>
          <p:cNvSpPr/>
          <p:nvPr/>
        </p:nvSpPr>
        <p:spPr>
          <a:xfrm>
            <a:off x="1104898" y="2350006"/>
            <a:ext cx="7850505" cy="0"/>
          </a:xfrm>
          <a:custGeom>
            <a:rect b="b" l="l" r="r" t="t"/>
            <a:pathLst>
              <a:path extrusionOk="0" h="120000" w="7850505">
                <a:moveTo>
                  <a:pt x="7850124" y="0"/>
                </a:moveTo>
                <a:lnTo>
                  <a:pt x="0" y="0"/>
                </a:lnTo>
              </a:path>
            </a:pathLst>
          </a:custGeom>
          <a:noFill/>
          <a:ln cap="flat" cmpd="sng" w="10650">
            <a:solidFill>
              <a:srgbClr val="548ED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4" name="Google Shape;54;p1"/>
          <p:cNvSpPr/>
          <p:nvPr/>
        </p:nvSpPr>
        <p:spPr>
          <a:xfrm>
            <a:off x="1104900" y="5591554"/>
            <a:ext cx="7850505" cy="0"/>
          </a:xfrm>
          <a:custGeom>
            <a:rect b="b" l="l" r="r" t="t"/>
            <a:pathLst>
              <a:path extrusionOk="0" h="120000" w="7850505">
                <a:moveTo>
                  <a:pt x="0" y="0"/>
                </a:moveTo>
                <a:lnTo>
                  <a:pt x="7850124" y="0"/>
                </a:lnTo>
              </a:path>
            </a:pathLst>
          </a:custGeom>
          <a:noFill/>
          <a:ln cap="flat" cmpd="sng" w="83800">
            <a:solidFill>
              <a:srgbClr val="548ED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104900" y="5423914"/>
            <a:ext cx="7850505" cy="0"/>
          </a:xfrm>
          <a:custGeom>
            <a:rect b="b" l="l" r="r" t="t"/>
            <a:pathLst>
              <a:path extrusionOk="0" h="120000" w="7850505">
                <a:moveTo>
                  <a:pt x="0" y="0"/>
                </a:moveTo>
                <a:lnTo>
                  <a:pt x="7850124" y="0"/>
                </a:lnTo>
              </a:path>
            </a:pathLst>
          </a:custGeom>
          <a:noFill/>
          <a:ln cap="flat" cmpd="sng" w="10650">
            <a:solidFill>
              <a:srgbClr val="548ED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txBox="1"/>
          <p:nvPr/>
        </p:nvSpPr>
        <p:spPr>
          <a:xfrm>
            <a:off x="2278771" y="3903144"/>
            <a:ext cx="5434200" cy="8286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2650"/>
              <a:buFont typeface="Arial"/>
              <a:buNone/>
            </a:pPr>
            <a:r>
              <a:rPr b="0" i="1" lang="en-US" sz="2650" u="none" cap="none" strike="noStrike">
                <a:solidFill>
                  <a:srgbClr val="342C20"/>
                </a:solidFill>
                <a:latin typeface="Calibri"/>
                <a:ea typeface="Calibri"/>
                <a:cs typeface="Calibri"/>
                <a:sym typeface="Calibri"/>
              </a:rPr>
              <a:t>Reducing Medicare Spending Through Veteran Specialized Care Coordination</a:t>
            </a:r>
            <a:endParaRPr b="0" i="0" sz="2650" u="none" cap="none" strike="noStrike">
              <a:solidFill>
                <a:srgbClr val="000000"/>
              </a:solidFill>
              <a:latin typeface="Calibri"/>
              <a:ea typeface="Calibri"/>
              <a:cs typeface="Calibri"/>
              <a:sym typeface="Calibri"/>
            </a:endParaRPr>
          </a:p>
        </p:txBody>
      </p:sp>
      <p:pic>
        <p:nvPicPr>
          <p:cNvPr id="57" name="Google Shape;57;p1"/>
          <p:cNvPicPr preferRelativeResize="0"/>
          <p:nvPr/>
        </p:nvPicPr>
        <p:blipFill rotWithShape="1">
          <a:blip r:embed="rId3">
            <a:alphaModFix/>
          </a:blip>
          <a:srcRect b="0" l="0" r="0" t="0"/>
          <a:stretch/>
        </p:blipFill>
        <p:spPr>
          <a:xfrm>
            <a:off x="2648711" y="3056942"/>
            <a:ext cx="4733542" cy="846219"/>
          </a:xfrm>
          <a:prstGeom prst="rect">
            <a:avLst/>
          </a:prstGeom>
          <a:noFill/>
          <a:ln>
            <a:noFill/>
          </a:ln>
        </p:spPr>
      </p:pic>
      <p:sp>
        <p:nvSpPr>
          <p:cNvPr id="58" name="Google Shape;58;p1"/>
          <p:cNvSpPr txBox="1"/>
          <p:nvPr/>
        </p:nvSpPr>
        <p:spPr>
          <a:xfrm>
            <a:off x="372450" y="5000888"/>
            <a:ext cx="9322200" cy="1843500"/>
          </a:xfrm>
          <a:prstGeom prst="rect">
            <a:avLst/>
          </a:prstGeom>
          <a:noFill/>
          <a:ln>
            <a:noFill/>
          </a:ln>
        </p:spPr>
        <p:txBody>
          <a:bodyPr anchorCtr="0" anchor="t" bIns="0" lIns="0" spcFirstLastPara="1" rIns="0" wrap="square" tIns="12700">
            <a:spAutoFit/>
          </a:bodyPr>
          <a:lstStyle/>
          <a:p>
            <a:pPr indent="0" lvl="0" marL="12700" marR="0" rtl="0" algn="ctr">
              <a:lnSpc>
                <a:spcPct val="100000"/>
              </a:lnSpc>
              <a:spcBef>
                <a:spcPts val="0"/>
              </a:spcBef>
              <a:spcAft>
                <a:spcPts val="0"/>
              </a:spcAft>
              <a:buClr>
                <a:srgbClr val="000000"/>
              </a:buClr>
              <a:buSzPts val="1150"/>
              <a:buFont typeface="Arial"/>
              <a:buNone/>
            </a:pPr>
            <a:r>
              <a:rPr b="0" i="1" lang="en-US" sz="1600" u="none" cap="none" strike="noStrike">
                <a:solidFill>
                  <a:srgbClr val="000000"/>
                </a:solidFill>
                <a:latin typeface="Arial"/>
                <a:ea typeface="Arial"/>
                <a:cs typeface="Arial"/>
                <a:sym typeface="Arial"/>
              </a:rPr>
              <a:t>We are dedicated to helping deliver timely and quality access of care for our underserved veterans.</a:t>
            </a:r>
            <a:endParaRPr b="0" i="1" sz="1600" u="none" cap="none" strike="noStrike">
              <a:solidFill>
                <a:srgbClr val="000000"/>
              </a:solidFill>
              <a:latin typeface="Arial"/>
              <a:ea typeface="Arial"/>
              <a:cs typeface="Arial"/>
              <a:sym typeface="Arial"/>
            </a:endParaRPr>
          </a:p>
          <a:p>
            <a:pPr indent="0" lvl="0" marL="0" rtl="0" algn="ctr">
              <a:lnSpc>
                <a:spcPct val="115000"/>
              </a:lnSpc>
              <a:spcBef>
                <a:spcPts val="800"/>
              </a:spcBef>
              <a:spcAft>
                <a:spcPts val="0"/>
              </a:spcAft>
              <a:buClr>
                <a:schemeClr val="dk1"/>
              </a:buClr>
              <a:buSzPts val="1100"/>
              <a:buFont typeface="Arial"/>
              <a:buNone/>
            </a:pPr>
            <a:r>
              <a:t/>
            </a:r>
            <a:endParaRPr sz="3200">
              <a:solidFill>
                <a:srgbClr val="898989"/>
              </a:solidFill>
              <a:latin typeface="Calibri"/>
              <a:ea typeface="Calibri"/>
              <a:cs typeface="Calibri"/>
              <a:sym typeface="Calibri"/>
            </a:endParaRPr>
          </a:p>
          <a:p>
            <a:pPr indent="0" lvl="0" marL="0" rtl="0" algn="ctr">
              <a:lnSpc>
                <a:spcPct val="115000"/>
              </a:lnSpc>
              <a:spcBef>
                <a:spcPts val="800"/>
              </a:spcBef>
              <a:spcAft>
                <a:spcPts val="0"/>
              </a:spcAft>
              <a:buClr>
                <a:schemeClr val="dk1"/>
              </a:buClr>
              <a:buSzPts val="1100"/>
              <a:buFont typeface="Arial"/>
              <a:buNone/>
            </a:pPr>
            <a:r>
              <a:rPr lang="en-US" sz="3200">
                <a:solidFill>
                  <a:srgbClr val="898989"/>
                </a:solidFill>
                <a:latin typeface="Calibri"/>
                <a:ea typeface="Calibri"/>
                <a:cs typeface="Calibri"/>
                <a:sym typeface="Calibri"/>
              </a:rPr>
              <a:t>Where Healthcare + Housing + Capital Converge</a:t>
            </a:r>
            <a:endParaRPr sz="3200">
              <a:solidFill>
                <a:srgbClr val="898989"/>
              </a:solidFill>
              <a:latin typeface="Calibri"/>
              <a:ea typeface="Calibri"/>
              <a:cs typeface="Calibri"/>
              <a:sym typeface="Calibri"/>
            </a:endParaRPr>
          </a:p>
          <a:p>
            <a:pPr indent="0" lvl="0" marL="12700" marR="0" rtl="0" algn="ctr">
              <a:lnSpc>
                <a:spcPct val="100000"/>
              </a:lnSpc>
              <a:spcBef>
                <a:spcPts val="0"/>
              </a:spcBef>
              <a:spcAft>
                <a:spcPts val="0"/>
              </a:spcAft>
              <a:buClr>
                <a:srgbClr val="000000"/>
              </a:buClr>
              <a:buSzPts val="1150"/>
              <a:buFont typeface="Arial"/>
              <a:buNone/>
            </a:pPr>
            <a:r>
              <a:t/>
            </a:r>
            <a:endParaRPr i="1" sz="1600"/>
          </a:p>
        </p:txBody>
      </p:sp>
      <p:sp>
        <p:nvSpPr>
          <p:cNvPr id="59" name="Google Shape;59;p1"/>
          <p:cNvSpPr txBox="1"/>
          <p:nvPr/>
        </p:nvSpPr>
        <p:spPr>
          <a:xfrm>
            <a:off x="9729750" y="6295830"/>
            <a:ext cx="103505" cy="193675"/>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100"/>
              <a:buFont typeface="Arial"/>
              <a:buNone/>
            </a:pPr>
            <a:r>
              <a:rPr b="0" i="0" lang="en-US" sz="1100" u="none" cap="none" strike="noStrike">
                <a:solidFill>
                  <a:srgbClr val="695D46"/>
                </a:solidFill>
                <a:latin typeface="Arial"/>
                <a:ea typeface="Arial"/>
                <a:cs typeface="Arial"/>
                <a:sym typeface="Arial"/>
              </a:rPr>
              <a:t>1</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g3a3ce797cd2_0_43"/>
          <p:cNvSpPr txBox="1"/>
          <p:nvPr>
            <p:ph type="title"/>
          </p:nvPr>
        </p:nvSpPr>
        <p:spPr>
          <a:xfrm>
            <a:off x="251459" y="373543"/>
            <a:ext cx="9468000" cy="6156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sz="4000" cap="small">
                <a:solidFill>
                  <a:srgbClr val="FF0000"/>
                </a:solidFill>
                <a:latin typeface="Arial"/>
                <a:ea typeface="Arial"/>
                <a:cs typeface="Arial"/>
                <a:sym typeface="Arial"/>
              </a:rPr>
              <a:t>Impact &amp; Projected Savings</a:t>
            </a:r>
            <a:endParaRPr sz="4000" cap="small">
              <a:latin typeface="Arial"/>
              <a:ea typeface="Arial"/>
              <a:cs typeface="Arial"/>
              <a:sym typeface="Arial"/>
            </a:endParaRPr>
          </a:p>
        </p:txBody>
      </p:sp>
      <p:sp>
        <p:nvSpPr>
          <p:cNvPr id="131" name="Google Shape;131;g3a3ce797cd2_0_43"/>
          <p:cNvSpPr txBox="1"/>
          <p:nvPr>
            <p:ph idx="1" type="body"/>
          </p:nvPr>
        </p:nvSpPr>
        <p:spPr>
          <a:xfrm>
            <a:off x="712050" y="1912001"/>
            <a:ext cx="8634300" cy="3863400"/>
          </a:xfrm>
          <a:prstGeom prst="rect">
            <a:avLst/>
          </a:prstGeom>
          <a:noFill/>
          <a:ln>
            <a:noFill/>
          </a:ln>
        </p:spPr>
        <p:txBody>
          <a:bodyPr anchorCtr="0" anchor="t" bIns="0" lIns="0" spcFirstLastPara="1" rIns="0" wrap="square" tIns="0">
            <a:spAutoFit/>
          </a:bodyPr>
          <a:lstStyle/>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Hospitalizations reduced 30% →  </a:t>
            </a:r>
            <a:r>
              <a:rPr b="1" lang="en-US" sz="2000">
                <a:latin typeface="Arial"/>
                <a:ea typeface="Arial"/>
                <a:cs typeface="Arial"/>
                <a:sym typeface="Arial"/>
              </a:rPr>
              <a:t>$112.5M saved</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ER visits reduced 25% → </a:t>
            </a:r>
            <a:r>
              <a:rPr b="1" lang="en-US" sz="2000">
                <a:latin typeface="Arial"/>
                <a:ea typeface="Arial"/>
                <a:cs typeface="Arial"/>
                <a:sym typeface="Arial"/>
              </a:rPr>
              <a:t>$11.25M saved</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SNF days reduced→ </a:t>
            </a:r>
            <a:r>
              <a:rPr b="1" lang="en-US" sz="2000">
                <a:latin typeface="Arial"/>
                <a:ea typeface="Arial"/>
                <a:cs typeface="Arial"/>
                <a:sym typeface="Arial"/>
              </a:rPr>
              <a:t>$20M saved</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b="1" lang="en-US" sz="2000">
                <a:latin typeface="Arial"/>
                <a:ea typeface="Arial"/>
                <a:cs typeface="Arial"/>
                <a:sym typeface="Arial"/>
              </a:rPr>
              <a:t>Total first year savings:</a:t>
            </a:r>
            <a:r>
              <a:rPr lang="en-US" sz="2000">
                <a:latin typeface="Arial"/>
                <a:ea typeface="Arial"/>
                <a:cs typeface="Arial"/>
                <a:sym typeface="Arial"/>
              </a:rPr>
              <a:t> </a:t>
            </a:r>
            <a:r>
              <a:rPr b="1" lang="en-US" sz="2000">
                <a:latin typeface="Arial"/>
                <a:ea typeface="Arial"/>
                <a:cs typeface="Arial"/>
                <a:sym typeface="Arial"/>
              </a:rPr>
              <a:t>$143.75M</a:t>
            </a:r>
            <a:endParaRPr b="1"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rPr b="1" i="1" lang="en-US" sz="1900" u="sng">
                <a:solidFill>
                  <a:srgbClr val="1155CC"/>
                </a:solidFill>
                <a:latin typeface="Arial"/>
                <a:ea typeface="Arial"/>
                <a:cs typeface="Arial"/>
                <a:sym typeface="Arial"/>
              </a:rPr>
              <a:t>These savings scale linearly with each additional 10,000 veterans.</a:t>
            </a:r>
            <a:endParaRPr b="1" i="1" sz="1900" u="sng">
              <a:solidFill>
                <a:srgbClr val="1155CC"/>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p:txBody>
      </p:sp>
      <p:sp>
        <p:nvSpPr>
          <p:cNvPr id="132" name="Google Shape;132;g3a3ce797cd2_0_43"/>
          <p:cNvSpPr txBox="1"/>
          <p:nvPr/>
        </p:nvSpPr>
        <p:spPr>
          <a:xfrm>
            <a:off x="2352782" y="3734880"/>
            <a:ext cx="51372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id="133" name="Google Shape;133;g3a3ce797cd2_0_43"/>
          <p:cNvPicPr preferRelativeResize="0"/>
          <p:nvPr/>
        </p:nvPicPr>
        <p:blipFill rotWithShape="1">
          <a:blip r:embed="rId3">
            <a:alphaModFix/>
          </a:blip>
          <a:srcRect b="0" l="0" r="0" t="0"/>
          <a:stretch/>
        </p:blipFill>
        <p:spPr>
          <a:xfrm>
            <a:off x="2876764" y="6671244"/>
            <a:ext cx="3942120" cy="710529"/>
          </a:xfrm>
          <a:prstGeom prst="rect">
            <a:avLst/>
          </a:prstGeom>
          <a:noFill/>
          <a:ln>
            <a:noFill/>
          </a:ln>
        </p:spPr>
      </p:pic>
      <p:sp>
        <p:nvSpPr>
          <p:cNvPr id="134" name="Google Shape;134;g3a3ce797cd2_0_43"/>
          <p:cNvSpPr txBox="1"/>
          <p:nvPr/>
        </p:nvSpPr>
        <p:spPr>
          <a:xfrm>
            <a:off x="1436625" y="1204275"/>
            <a:ext cx="84153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rgbClr val="0000FF"/>
                </a:solidFill>
                <a:latin typeface="Arial"/>
                <a:ea typeface="Arial"/>
                <a:cs typeface="Arial"/>
                <a:sym typeface="Arial"/>
              </a:rPr>
              <a:t>Medicare Savings with Veteran Alliance</a:t>
            </a:r>
            <a:endParaRPr b="1" i="0" sz="2000" u="none" cap="none" strike="noStrike">
              <a:solidFill>
                <a:srgbClr val="0000FF"/>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g3a3ce797cd2_0_51"/>
          <p:cNvSpPr txBox="1"/>
          <p:nvPr>
            <p:ph type="title"/>
          </p:nvPr>
        </p:nvSpPr>
        <p:spPr>
          <a:xfrm>
            <a:off x="251459" y="373543"/>
            <a:ext cx="9468000" cy="6156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sz="4000" cap="small">
                <a:solidFill>
                  <a:srgbClr val="FF0000"/>
                </a:solidFill>
                <a:latin typeface="Arial"/>
                <a:ea typeface="Arial"/>
                <a:cs typeface="Arial"/>
                <a:sym typeface="Arial"/>
              </a:rPr>
              <a:t>Scaling Model</a:t>
            </a:r>
            <a:endParaRPr sz="4000" cap="small">
              <a:latin typeface="Arial"/>
              <a:ea typeface="Arial"/>
              <a:cs typeface="Arial"/>
              <a:sym typeface="Arial"/>
            </a:endParaRPr>
          </a:p>
        </p:txBody>
      </p:sp>
      <p:sp>
        <p:nvSpPr>
          <p:cNvPr id="140" name="Google Shape;140;g3a3ce797cd2_0_51"/>
          <p:cNvSpPr txBox="1"/>
          <p:nvPr>
            <p:ph idx="1" type="body"/>
          </p:nvPr>
        </p:nvSpPr>
        <p:spPr>
          <a:xfrm>
            <a:off x="712050" y="1912001"/>
            <a:ext cx="8634300" cy="3294000"/>
          </a:xfrm>
          <a:prstGeom prst="rect">
            <a:avLst/>
          </a:prstGeom>
          <a:noFill/>
          <a:ln>
            <a:noFill/>
          </a:ln>
        </p:spPr>
        <p:txBody>
          <a:bodyPr anchorCtr="0" anchor="t" bIns="0" lIns="0" spcFirstLastPara="1" rIns="0" wrap="square" tIns="0">
            <a:spAutoFit/>
          </a:bodyPr>
          <a:lstStyle/>
          <a:p>
            <a:pPr indent="-228600" lvl="0" marL="457200" rtl="0" algn="l">
              <a:lnSpc>
                <a:spcPct val="100000"/>
              </a:lnSpc>
              <a:spcBef>
                <a:spcPts val="0"/>
              </a:spcBef>
              <a:spcAft>
                <a:spcPts val="0"/>
              </a:spcAft>
              <a:buClr>
                <a:schemeClr val="dk1"/>
              </a:buClr>
              <a:buSzPts val="1100"/>
              <a:buFont typeface="Arial"/>
              <a:buNone/>
            </a:pPr>
            <a:r>
              <a:rPr lang="en-US" sz="2000">
                <a:latin typeface="Arial"/>
                <a:ea typeface="Arial"/>
                <a:cs typeface="Arial"/>
                <a:sym typeface="Arial"/>
              </a:rPr>
              <a:t>Scale in 10,000-veteran increments every 3 months</a:t>
            </a:r>
            <a:br>
              <a:rPr lang="en-US" sz="2000">
                <a:latin typeface="Arial"/>
                <a:ea typeface="Arial"/>
                <a:cs typeface="Arial"/>
                <a:sym typeface="Arial"/>
              </a:rPr>
            </a:br>
            <a:endParaRPr sz="2000">
              <a:latin typeface="Arial"/>
              <a:ea typeface="Arial"/>
              <a:cs typeface="Arial"/>
              <a:sym typeface="Arial"/>
            </a:endParaRPr>
          </a:p>
          <a:p>
            <a:pPr indent="-228600" lvl="0" marL="457200" rtl="0" algn="l">
              <a:lnSpc>
                <a:spcPct val="100000"/>
              </a:lnSpc>
              <a:spcBef>
                <a:spcPts val="0"/>
              </a:spcBef>
              <a:spcAft>
                <a:spcPts val="0"/>
              </a:spcAft>
              <a:buClr>
                <a:schemeClr val="dk1"/>
              </a:buClr>
              <a:buSzPts val="1100"/>
              <a:buFont typeface="Arial"/>
              <a:buNone/>
            </a:pPr>
            <a:r>
              <a:rPr lang="en-US" sz="2000">
                <a:latin typeface="Arial"/>
                <a:ea typeface="Arial"/>
                <a:cs typeface="Arial"/>
                <a:sym typeface="Arial"/>
              </a:rPr>
              <a:t>Cumulative savings: Year 1 = 10,000 veterans → $143.75M, Year 2 = 40,000 → $575M, Year 3 = 70,000 → $1.006B</a:t>
            </a:r>
            <a:endParaRPr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rPr b="1" i="1" lang="en-US" sz="1900" u="sng">
                <a:solidFill>
                  <a:srgbClr val="1155CC"/>
                </a:solidFill>
                <a:latin typeface="Arial"/>
                <a:ea typeface="Arial"/>
                <a:cs typeface="Arial"/>
                <a:sym typeface="Arial"/>
              </a:rPr>
              <a:t>Veteran Alliance model is designed for rapid expansion while maintaining high quality of care through veteran centric care not used in a Medicare base care inclusively.</a:t>
            </a:r>
            <a:endParaRPr b="1" i="1" sz="1900" u="sng">
              <a:solidFill>
                <a:srgbClr val="1155CC"/>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p:txBody>
      </p:sp>
      <p:sp>
        <p:nvSpPr>
          <p:cNvPr id="141" name="Google Shape;141;g3a3ce797cd2_0_51"/>
          <p:cNvSpPr txBox="1"/>
          <p:nvPr/>
        </p:nvSpPr>
        <p:spPr>
          <a:xfrm>
            <a:off x="2352782" y="3734880"/>
            <a:ext cx="51372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id="142" name="Google Shape;142;g3a3ce797cd2_0_51"/>
          <p:cNvPicPr preferRelativeResize="0"/>
          <p:nvPr/>
        </p:nvPicPr>
        <p:blipFill rotWithShape="1">
          <a:blip r:embed="rId3">
            <a:alphaModFix/>
          </a:blip>
          <a:srcRect b="0" l="0" r="0" t="0"/>
          <a:stretch/>
        </p:blipFill>
        <p:spPr>
          <a:xfrm>
            <a:off x="2876764" y="6671244"/>
            <a:ext cx="3942120" cy="710529"/>
          </a:xfrm>
          <a:prstGeom prst="rect">
            <a:avLst/>
          </a:prstGeom>
          <a:noFill/>
          <a:ln>
            <a:noFill/>
          </a:ln>
        </p:spPr>
      </p:pic>
      <p:sp>
        <p:nvSpPr>
          <p:cNvPr id="143" name="Google Shape;143;g3a3ce797cd2_0_51"/>
          <p:cNvSpPr txBox="1"/>
          <p:nvPr/>
        </p:nvSpPr>
        <p:spPr>
          <a:xfrm>
            <a:off x="1436625" y="1204275"/>
            <a:ext cx="84153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rgbClr val="0000FF"/>
                </a:solidFill>
                <a:latin typeface="Arial"/>
                <a:ea typeface="Arial"/>
                <a:cs typeface="Arial"/>
                <a:sym typeface="Arial"/>
              </a:rPr>
              <a:t>Scaling Capacity &amp; Timeline</a:t>
            </a:r>
            <a:endParaRPr b="1" i="0" sz="2000" u="none" cap="none" strike="noStrike">
              <a:solidFill>
                <a:srgbClr val="0000FF"/>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3a3ce797cd2_0_60"/>
          <p:cNvSpPr txBox="1"/>
          <p:nvPr>
            <p:ph type="title"/>
          </p:nvPr>
        </p:nvSpPr>
        <p:spPr>
          <a:xfrm>
            <a:off x="251459" y="373543"/>
            <a:ext cx="9468000" cy="6156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sz="4000" cap="small">
                <a:solidFill>
                  <a:srgbClr val="FF0000"/>
                </a:solidFill>
                <a:latin typeface="Arial"/>
                <a:ea typeface="Arial"/>
                <a:cs typeface="Arial"/>
                <a:sym typeface="Arial"/>
              </a:rPr>
              <a:t>Accountability with VA</a:t>
            </a:r>
            <a:endParaRPr sz="4000" cap="small">
              <a:latin typeface="Arial"/>
              <a:ea typeface="Arial"/>
              <a:cs typeface="Arial"/>
              <a:sym typeface="Arial"/>
            </a:endParaRPr>
          </a:p>
        </p:txBody>
      </p:sp>
      <p:sp>
        <p:nvSpPr>
          <p:cNvPr id="149" name="Google Shape;149;g3a3ce797cd2_0_60"/>
          <p:cNvSpPr txBox="1"/>
          <p:nvPr>
            <p:ph idx="1" type="body"/>
          </p:nvPr>
        </p:nvSpPr>
        <p:spPr>
          <a:xfrm>
            <a:off x="712050" y="1912000"/>
            <a:ext cx="8634300" cy="7942500"/>
          </a:xfrm>
          <a:prstGeom prst="rect">
            <a:avLst/>
          </a:prstGeom>
          <a:noFill/>
          <a:ln>
            <a:noFill/>
          </a:ln>
        </p:spPr>
        <p:txBody>
          <a:bodyPr anchorCtr="0" anchor="t" bIns="0" lIns="0" spcFirstLastPara="1" rIns="0" wrap="square" tIns="0">
            <a:spAutoFit/>
          </a:bodyPr>
          <a:lstStyle/>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Track VA delays and approvals</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Prevent cost-shifting to Medicare</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Ensure timely veteran care</a:t>
            </a:r>
            <a:endParaRPr sz="2000">
              <a:latin typeface="Arial"/>
              <a:ea typeface="Arial"/>
              <a:cs typeface="Arial"/>
              <a:sym typeface="Arial"/>
            </a:endParaRPr>
          </a:p>
          <a:p>
            <a:pPr indent="0" lvl="0" marL="0" rtl="0" algn="l">
              <a:lnSpc>
                <a:spcPct val="100000"/>
              </a:lnSpc>
              <a:spcBef>
                <a:spcPts val="0"/>
              </a:spcBef>
              <a:spcAft>
                <a:spcPts val="0"/>
              </a:spcAft>
              <a:buSzPts val="1400"/>
              <a:buNone/>
            </a:pPr>
            <a:r>
              <a:t/>
            </a: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Higher level of care model at a lower cost to Medicare spending</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Better patient rating and satisfaction</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Provide transparent reporting to payers and CMS</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Measurable cost reductions</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355600" lvl="0" marL="457200" rtl="0" algn="l">
              <a:lnSpc>
                <a:spcPct val="100000"/>
              </a:lnSpc>
              <a:spcBef>
                <a:spcPts val="0"/>
              </a:spcBef>
              <a:spcAft>
                <a:spcPts val="0"/>
              </a:spcAft>
              <a:buSzPts val="2000"/>
              <a:buFont typeface="Arial"/>
              <a:buChar char="●"/>
            </a:pPr>
            <a:r>
              <a:rPr lang="en-US" sz="2000">
                <a:latin typeface="Arial"/>
                <a:ea typeface="Arial"/>
                <a:cs typeface="Arial"/>
                <a:sym typeface="Arial"/>
              </a:rPr>
              <a:t>Scalable nationally</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rPr i="1" lang="en-US" sz="2000" u="sng">
                <a:solidFill>
                  <a:srgbClr val="1155CC"/>
                </a:solidFill>
                <a:latin typeface="Arial"/>
                <a:ea typeface="Arial"/>
                <a:cs typeface="Arial"/>
                <a:sym typeface="Arial"/>
              </a:rPr>
              <a:t>Veteran Alliance model fills the gaps left by ACOs struggle to understanding how VA care can meet the goals of Value Based Care.</a:t>
            </a:r>
            <a:endParaRPr i="1" sz="2000" u="sng">
              <a:solidFill>
                <a:srgbClr val="1155CC"/>
              </a:solidFill>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p:txBody>
      </p:sp>
      <p:sp>
        <p:nvSpPr>
          <p:cNvPr id="150" name="Google Shape;150;g3a3ce797cd2_0_60"/>
          <p:cNvSpPr txBox="1"/>
          <p:nvPr/>
        </p:nvSpPr>
        <p:spPr>
          <a:xfrm>
            <a:off x="2352782" y="3734880"/>
            <a:ext cx="51372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id="151" name="Google Shape;151;g3a3ce797cd2_0_60"/>
          <p:cNvPicPr preferRelativeResize="0"/>
          <p:nvPr/>
        </p:nvPicPr>
        <p:blipFill rotWithShape="1">
          <a:blip r:embed="rId3">
            <a:alphaModFix/>
          </a:blip>
          <a:srcRect b="0" l="0" r="0" t="0"/>
          <a:stretch/>
        </p:blipFill>
        <p:spPr>
          <a:xfrm>
            <a:off x="2764014" y="8385994"/>
            <a:ext cx="3942120" cy="710529"/>
          </a:xfrm>
          <a:prstGeom prst="rect">
            <a:avLst/>
          </a:prstGeom>
          <a:noFill/>
          <a:ln>
            <a:noFill/>
          </a:ln>
        </p:spPr>
      </p:pic>
      <p:sp>
        <p:nvSpPr>
          <p:cNvPr id="152" name="Google Shape;152;g3a3ce797cd2_0_60"/>
          <p:cNvSpPr txBox="1"/>
          <p:nvPr/>
        </p:nvSpPr>
        <p:spPr>
          <a:xfrm>
            <a:off x="1436625" y="1204275"/>
            <a:ext cx="84153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rgbClr val="0000FF"/>
                </a:solidFill>
                <a:latin typeface="Arial"/>
                <a:ea typeface="Arial"/>
                <a:cs typeface="Arial"/>
                <a:sym typeface="Arial"/>
              </a:rPr>
              <a:t>Enhancing Accountability</a:t>
            </a:r>
            <a:endParaRPr b="1" i="0" sz="2000" u="none" cap="none" strike="noStrike">
              <a:solidFill>
                <a:srgbClr val="0000FF"/>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3a3ce797cd2_0_69"/>
          <p:cNvSpPr txBox="1"/>
          <p:nvPr>
            <p:ph type="title"/>
          </p:nvPr>
        </p:nvSpPr>
        <p:spPr>
          <a:xfrm>
            <a:off x="251459" y="373543"/>
            <a:ext cx="9468000" cy="6156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sz="4000" cap="small">
                <a:solidFill>
                  <a:srgbClr val="FF0000"/>
                </a:solidFill>
                <a:latin typeface="Arial"/>
                <a:ea typeface="Arial"/>
                <a:cs typeface="Arial"/>
                <a:sym typeface="Arial"/>
              </a:rPr>
              <a:t>Risk &amp; Mitigation</a:t>
            </a:r>
            <a:endParaRPr sz="4000" cap="small">
              <a:latin typeface="Arial"/>
              <a:ea typeface="Arial"/>
              <a:cs typeface="Arial"/>
              <a:sym typeface="Arial"/>
            </a:endParaRPr>
          </a:p>
        </p:txBody>
      </p:sp>
      <p:sp>
        <p:nvSpPr>
          <p:cNvPr id="158" name="Google Shape;158;g3a3ce797cd2_0_69"/>
          <p:cNvSpPr txBox="1"/>
          <p:nvPr>
            <p:ph idx="1" type="body"/>
          </p:nvPr>
        </p:nvSpPr>
        <p:spPr>
          <a:xfrm>
            <a:off x="712050" y="1912000"/>
            <a:ext cx="8634300" cy="5479800"/>
          </a:xfrm>
          <a:prstGeom prst="rect">
            <a:avLst/>
          </a:prstGeom>
          <a:noFill/>
          <a:ln>
            <a:noFill/>
          </a:ln>
        </p:spPr>
        <p:txBody>
          <a:bodyPr anchorCtr="0" anchor="t" bIns="0" lIns="0" spcFirstLastPara="1" rIns="0" wrap="square" tIns="0">
            <a:spAutoFit/>
          </a:bodyPr>
          <a:lstStyle/>
          <a:p>
            <a:pPr indent="-355600" lvl="0" marL="457200" rtl="0" algn="l">
              <a:lnSpc>
                <a:spcPct val="100000"/>
              </a:lnSpc>
              <a:spcBef>
                <a:spcPts val="0"/>
              </a:spcBef>
              <a:spcAft>
                <a:spcPts val="0"/>
              </a:spcAft>
              <a:buSzPts val="2000"/>
              <a:buChar char="●"/>
            </a:pPr>
            <a:r>
              <a:rPr lang="en-US" sz="2000">
                <a:latin typeface="Arial"/>
                <a:ea typeface="Arial"/>
                <a:cs typeface="Arial"/>
                <a:sym typeface="Arial"/>
              </a:rPr>
              <a:t>VA bureaucratic delays → experienced escalation protocols</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Char char="●"/>
            </a:pPr>
            <a:r>
              <a:rPr lang="en-US" sz="2000">
                <a:latin typeface="Arial"/>
                <a:ea typeface="Arial"/>
                <a:cs typeface="Arial"/>
                <a:sym typeface="Arial"/>
              </a:rPr>
              <a:t>High-risk population → VA experienced case management</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Char char="●"/>
            </a:pPr>
            <a:r>
              <a:rPr lang="en-US" sz="2000">
                <a:latin typeface="Arial"/>
                <a:ea typeface="Arial"/>
                <a:cs typeface="Arial"/>
                <a:sym typeface="Arial"/>
              </a:rPr>
              <a:t>Multi-system communication → standardized system protocol</a:t>
            </a:r>
            <a:br>
              <a:rPr lang="en-US" sz="2000">
                <a:latin typeface="Arial"/>
                <a:ea typeface="Arial"/>
                <a:cs typeface="Arial"/>
                <a:sym typeface="Arial"/>
              </a:rPr>
            </a:br>
            <a:endParaRPr sz="2000">
              <a:latin typeface="Arial"/>
              <a:ea typeface="Arial"/>
              <a:cs typeface="Arial"/>
              <a:sym typeface="Arial"/>
            </a:endParaRPr>
          </a:p>
          <a:p>
            <a:pPr indent="-355600" lvl="0" marL="457200" rtl="0" algn="l">
              <a:lnSpc>
                <a:spcPct val="100000"/>
              </a:lnSpc>
              <a:spcBef>
                <a:spcPts val="0"/>
              </a:spcBef>
              <a:spcAft>
                <a:spcPts val="0"/>
              </a:spcAft>
              <a:buSzPts val="2000"/>
              <a:buChar char="●"/>
            </a:pPr>
            <a:r>
              <a:rPr lang="en-US" sz="2000">
                <a:latin typeface="Arial"/>
                <a:ea typeface="Arial"/>
                <a:cs typeface="Arial"/>
                <a:sym typeface="Arial"/>
              </a:rPr>
              <a:t>Payer engagement → ROI data and pilot projects</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rPr i="1" lang="en-US" sz="2000" u="sng">
                <a:solidFill>
                  <a:srgbClr val="1155CC"/>
                </a:solidFill>
                <a:latin typeface="Arial"/>
                <a:ea typeface="Arial"/>
                <a:cs typeface="Arial"/>
                <a:sym typeface="Arial"/>
              </a:rPr>
              <a:t>We’ve been doing it for 14 yrs in identifying risks and proactively mitigating them to protect savings and outcomes.</a:t>
            </a:r>
            <a:endParaRPr sz="2000">
              <a:latin typeface="Arial"/>
              <a:ea typeface="Arial"/>
              <a:cs typeface="Arial"/>
              <a:sym typeface="Arial"/>
            </a:endParaRPr>
          </a:p>
          <a:p>
            <a:pPr indent="0" lvl="0" marL="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0" lvl="0" marL="457200" rtl="0" algn="l">
              <a:lnSpc>
                <a:spcPct val="100000"/>
              </a:lnSpc>
              <a:spcBef>
                <a:spcPts val="0"/>
              </a:spcBef>
              <a:spcAft>
                <a:spcPts val="0"/>
              </a:spcAft>
              <a:buSzPts val="1400"/>
              <a:buNone/>
            </a:pPr>
            <a:r>
              <a:t/>
            </a:r>
            <a:endParaRPr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b="1" i="1" sz="1900" u="sng">
              <a:solidFill>
                <a:srgbClr val="1155CC"/>
              </a:solidFill>
              <a:latin typeface="Arial"/>
              <a:ea typeface="Arial"/>
              <a:cs typeface="Arial"/>
              <a:sym typeface="Arial"/>
            </a:endParaRPr>
          </a:p>
        </p:txBody>
      </p:sp>
      <p:sp>
        <p:nvSpPr>
          <p:cNvPr id="159" name="Google Shape;159;g3a3ce797cd2_0_69"/>
          <p:cNvSpPr txBox="1"/>
          <p:nvPr/>
        </p:nvSpPr>
        <p:spPr>
          <a:xfrm>
            <a:off x="2352782" y="3734880"/>
            <a:ext cx="51372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id="160" name="Google Shape;160;g3a3ce797cd2_0_69"/>
          <p:cNvPicPr preferRelativeResize="0"/>
          <p:nvPr/>
        </p:nvPicPr>
        <p:blipFill rotWithShape="1">
          <a:blip r:embed="rId3">
            <a:alphaModFix/>
          </a:blip>
          <a:srcRect b="0" l="0" r="0" t="0"/>
          <a:stretch/>
        </p:blipFill>
        <p:spPr>
          <a:xfrm>
            <a:off x="2764014" y="8385994"/>
            <a:ext cx="3942120" cy="710529"/>
          </a:xfrm>
          <a:prstGeom prst="rect">
            <a:avLst/>
          </a:prstGeom>
          <a:noFill/>
          <a:ln>
            <a:noFill/>
          </a:ln>
        </p:spPr>
      </p:pic>
      <p:sp>
        <p:nvSpPr>
          <p:cNvPr id="161" name="Google Shape;161;g3a3ce797cd2_0_69"/>
          <p:cNvSpPr txBox="1"/>
          <p:nvPr/>
        </p:nvSpPr>
        <p:spPr>
          <a:xfrm>
            <a:off x="1436625" y="1204275"/>
            <a:ext cx="84153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US" sz="2000" u="none" cap="none" strike="noStrike">
                <a:solidFill>
                  <a:srgbClr val="0000FF"/>
                </a:solidFill>
                <a:latin typeface="Arial"/>
                <a:ea typeface="Arial"/>
                <a:cs typeface="Arial"/>
                <a:sym typeface="Arial"/>
              </a:rPr>
              <a:t>Key Risks &amp; Mitigation Strategies</a:t>
            </a:r>
            <a:endParaRPr b="1" i="0" sz="2000" u="none" cap="none" strike="noStrike">
              <a:solidFill>
                <a:srgbClr val="0000FF"/>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325d64d28f1_0_340"/>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sp>
        <p:nvSpPr>
          <p:cNvPr descr="slidetitle" id="167" name="Google Shape;167;g325d64d28f1_0_340" title="slide title"/>
          <p:cNvSpPr txBox="1"/>
          <p:nvPr>
            <p:ph type="ctrTitle"/>
          </p:nvPr>
        </p:nvSpPr>
        <p:spPr>
          <a:xfrm>
            <a:off x="424117" y="372313"/>
            <a:ext cx="9420900" cy="849000"/>
          </a:xfrm>
          <a:prstGeom prst="rect">
            <a:avLst/>
          </a:prstGeom>
          <a:noFill/>
          <a:ln>
            <a:noFill/>
          </a:ln>
        </p:spPr>
        <p:txBody>
          <a:bodyPr anchorCtr="0" anchor="ctr" bIns="50775" lIns="101575" spcFirstLastPara="1" rIns="101575" wrap="square" tIns="50775">
            <a:noAutofit/>
          </a:bodyPr>
          <a:lstStyle/>
          <a:p>
            <a:pPr indent="0" lvl="0" marL="0" rtl="0" algn="ctr">
              <a:lnSpc>
                <a:spcPct val="100000"/>
              </a:lnSpc>
              <a:spcBef>
                <a:spcPts val="0"/>
              </a:spcBef>
              <a:spcAft>
                <a:spcPts val="0"/>
              </a:spcAft>
              <a:buClr>
                <a:srgbClr val="FF0000"/>
              </a:buClr>
              <a:buSzPts val="5600"/>
              <a:buFont typeface="Trebuchet MS"/>
              <a:buNone/>
            </a:pPr>
            <a:r>
              <a:rPr b="0" lang="en-US" sz="5400">
                <a:solidFill>
                  <a:srgbClr val="FF0000"/>
                </a:solidFill>
                <a:latin typeface="Arial"/>
                <a:ea typeface="Arial"/>
                <a:cs typeface="Arial"/>
                <a:sym typeface="Arial"/>
              </a:rPr>
              <a:t>Outreach Channels</a:t>
            </a:r>
            <a:endParaRPr b="0" sz="3750">
              <a:latin typeface="Arial"/>
              <a:ea typeface="Arial"/>
              <a:cs typeface="Arial"/>
              <a:sym typeface="Arial"/>
            </a:endParaRPr>
          </a:p>
        </p:txBody>
      </p:sp>
      <p:sp>
        <p:nvSpPr>
          <p:cNvPr descr="descriptionList" id="168" name="Google Shape;168;g325d64d28f1_0_340" title="descriptionList"/>
          <p:cNvSpPr txBox="1"/>
          <p:nvPr/>
        </p:nvSpPr>
        <p:spPr>
          <a:xfrm>
            <a:off x="693075" y="1980000"/>
            <a:ext cx="8651100" cy="2727000"/>
          </a:xfrm>
          <a:prstGeom prst="rect">
            <a:avLst/>
          </a:prstGeom>
          <a:noFill/>
          <a:ln>
            <a:noFill/>
          </a:ln>
        </p:spPr>
        <p:txBody>
          <a:bodyPr anchorCtr="0" anchor="t" bIns="50775" lIns="101575" spcFirstLastPara="1" rIns="101575" wrap="square" tIns="50775">
            <a:spAutoFit/>
          </a:bodyPr>
          <a:lstStyle/>
          <a:p>
            <a:pPr indent="-488950" lvl="0" marL="508000" marR="0" rtl="0" algn="l">
              <a:lnSpc>
                <a:spcPct val="150000"/>
              </a:lnSpc>
              <a:spcBef>
                <a:spcPts val="0"/>
              </a:spcBef>
              <a:spcAft>
                <a:spcPts val="0"/>
              </a:spcAft>
              <a:buClr>
                <a:schemeClr val="dk1"/>
              </a:buClr>
              <a:buSzPts val="3100"/>
              <a:buFont typeface="Arial"/>
              <a:buChar char="▪"/>
            </a:pPr>
            <a:r>
              <a:rPr b="0" i="0" lang="en-US" sz="3100" u="none" cap="none" strike="noStrike">
                <a:solidFill>
                  <a:schemeClr val="dk1"/>
                </a:solidFill>
                <a:latin typeface="Arial"/>
                <a:ea typeface="Arial"/>
                <a:cs typeface="Arial"/>
                <a:sym typeface="Arial"/>
              </a:rPr>
              <a:t>Education Events for Providers and Veterans</a:t>
            </a:r>
            <a:endParaRPr b="0" i="0" sz="1400" u="none" cap="none" strike="noStrike">
              <a:solidFill>
                <a:schemeClr val="dk1"/>
              </a:solidFill>
              <a:latin typeface="Arial"/>
              <a:ea typeface="Arial"/>
              <a:cs typeface="Arial"/>
              <a:sym typeface="Arial"/>
            </a:endParaRPr>
          </a:p>
          <a:p>
            <a:pPr indent="-488950" lvl="0" marL="508000" marR="0" rtl="0" algn="l">
              <a:lnSpc>
                <a:spcPct val="150000"/>
              </a:lnSpc>
              <a:spcBef>
                <a:spcPts val="0"/>
              </a:spcBef>
              <a:spcAft>
                <a:spcPts val="0"/>
              </a:spcAft>
              <a:buClr>
                <a:schemeClr val="dk1"/>
              </a:buClr>
              <a:buSzPts val="3100"/>
              <a:buFont typeface="Arial"/>
              <a:buChar char="▪"/>
            </a:pPr>
            <a:r>
              <a:rPr b="0" i="0" lang="en-US" sz="3100" u="none" cap="none" strike="noStrike">
                <a:solidFill>
                  <a:schemeClr val="dk1"/>
                </a:solidFill>
                <a:latin typeface="Arial"/>
                <a:ea typeface="Arial"/>
                <a:cs typeface="Arial"/>
                <a:sym typeface="Arial"/>
              </a:rPr>
              <a:t>Partnerships with veteran organizations</a:t>
            </a:r>
            <a:endParaRPr b="0" i="0" sz="1400" u="none" cap="none" strike="noStrike">
              <a:solidFill>
                <a:schemeClr val="dk1"/>
              </a:solidFill>
              <a:latin typeface="Arial"/>
              <a:ea typeface="Arial"/>
              <a:cs typeface="Arial"/>
              <a:sym typeface="Arial"/>
            </a:endParaRPr>
          </a:p>
          <a:p>
            <a:pPr indent="-488950" lvl="0" marL="508000" marR="0" rtl="0" algn="l">
              <a:lnSpc>
                <a:spcPct val="150000"/>
              </a:lnSpc>
              <a:spcBef>
                <a:spcPts val="0"/>
              </a:spcBef>
              <a:spcAft>
                <a:spcPts val="0"/>
              </a:spcAft>
              <a:buClr>
                <a:schemeClr val="dk1"/>
              </a:buClr>
              <a:buSzPts val="3100"/>
              <a:buFont typeface="Arial"/>
              <a:buChar char="▪"/>
            </a:pPr>
            <a:r>
              <a:rPr b="0" i="0" lang="en-US" sz="3100" u="none" cap="none" strike="noStrike">
                <a:solidFill>
                  <a:schemeClr val="dk1"/>
                </a:solidFill>
                <a:latin typeface="Arial"/>
                <a:ea typeface="Arial"/>
                <a:cs typeface="Arial"/>
                <a:sym typeface="Arial"/>
              </a:rPr>
              <a:t>Partnership with veterans providers</a:t>
            </a:r>
            <a:endParaRPr b="0" i="0" sz="1400" u="none" cap="none" strike="noStrike">
              <a:solidFill>
                <a:schemeClr val="dk1"/>
              </a:solidFill>
              <a:latin typeface="Arial"/>
              <a:ea typeface="Arial"/>
              <a:cs typeface="Arial"/>
              <a:sym typeface="Arial"/>
            </a:endParaRPr>
          </a:p>
          <a:p>
            <a:pPr indent="-488950" lvl="0" marL="508000" marR="0" rtl="0" algn="l">
              <a:lnSpc>
                <a:spcPct val="150000"/>
              </a:lnSpc>
              <a:spcBef>
                <a:spcPts val="0"/>
              </a:spcBef>
              <a:spcAft>
                <a:spcPts val="0"/>
              </a:spcAft>
              <a:buClr>
                <a:schemeClr val="dk1"/>
              </a:buClr>
              <a:buSzPts val="3100"/>
              <a:buFont typeface="Arial"/>
              <a:buChar char="▪"/>
            </a:pPr>
            <a:r>
              <a:rPr b="0" i="0" lang="en-US" sz="3100" u="none" cap="none" strike="noStrike">
                <a:solidFill>
                  <a:schemeClr val="dk1"/>
                </a:solidFill>
                <a:latin typeface="Arial"/>
                <a:ea typeface="Arial"/>
                <a:cs typeface="Arial"/>
                <a:sym typeface="Arial"/>
              </a:rPr>
              <a:t>Enrollment sites </a:t>
            </a:r>
            <a:endParaRPr b="0" i="0" sz="1400" u="none" cap="none" strike="noStrike">
              <a:solidFill>
                <a:schemeClr val="dk1"/>
              </a:solidFill>
              <a:latin typeface="Arial"/>
              <a:ea typeface="Arial"/>
              <a:cs typeface="Arial"/>
              <a:sym typeface="Arial"/>
            </a:endParaRPr>
          </a:p>
        </p:txBody>
      </p:sp>
      <p:cxnSp>
        <p:nvCxnSpPr>
          <p:cNvPr id="169" name="Google Shape;169;g325d64d28f1_0_340"/>
          <p:cNvCxnSpPr/>
          <p:nvPr/>
        </p:nvCxnSpPr>
        <p:spPr>
          <a:xfrm>
            <a:off x="0" y="6868199"/>
            <a:ext cx="10058400" cy="0"/>
          </a:xfrm>
          <a:prstGeom prst="straightConnector1">
            <a:avLst/>
          </a:prstGeom>
          <a:noFill/>
          <a:ln cap="flat" cmpd="sng" w="9525">
            <a:solidFill>
              <a:srgbClr val="D8D8D8"/>
            </a:solidFill>
            <a:prstDash val="solid"/>
            <a:round/>
            <a:headEnd len="sm" w="sm" type="none"/>
            <a:tailEnd len="sm" w="sm" type="none"/>
          </a:ln>
        </p:spPr>
      </p:cxnSp>
      <p:pic>
        <p:nvPicPr>
          <p:cNvPr id="170" name="Google Shape;170;g325d64d28f1_0_340"/>
          <p:cNvPicPr preferRelativeResize="0"/>
          <p:nvPr/>
        </p:nvPicPr>
        <p:blipFill rotWithShape="1">
          <a:blip r:embed="rId3">
            <a:alphaModFix/>
          </a:blip>
          <a:srcRect b="0" l="0" r="0" t="0"/>
          <a:stretch/>
        </p:blipFill>
        <p:spPr>
          <a:xfrm>
            <a:off x="3217849" y="6864523"/>
            <a:ext cx="4031075" cy="7265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74" name="Shape 174"/>
        <p:cNvGrpSpPr/>
        <p:nvPr/>
      </p:nvGrpSpPr>
      <p:grpSpPr>
        <a:xfrm>
          <a:off x="0" y="0"/>
          <a:ext cx="0" cy="0"/>
          <a:chOff x="0" y="0"/>
          <a:chExt cx="0" cy="0"/>
        </a:xfrm>
      </p:grpSpPr>
      <p:grpSp>
        <p:nvGrpSpPr>
          <p:cNvPr id="175" name="Google Shape;175;p3"/>
          <p:cNvGrpSpPr/>
          <p:nvPr/>
        </p:nvGrpSpPr>
        <p:grpSpPr>
          <a:xfrm>
            <a:off x="997430" y="1368550"/>
            <a:ext cx="1381125" cy="553721"/>
            <a:chOff x="1129282" y="2435350"/>
            <a:chExt cx="1381125" cy="553721"/>
          </a:xfrm>
        </p:grpSpPr>
        <p:sp>
          <p:nvSpPr>
            <p:cNvPr id="176" name="Google Shape;176;p3"/>
            <p:cNvSpPr/>
            <p:nvPr/>
          </p:nvSpPr>
          <p:spPr>
            <a:xfrm>
              <a:off x="1129282" y="2435351"/>
              <a:ext cx="1381125" cy="553720"/>
            </a:xfrm>
            <a:custGeom>
              <a:rect b="b" l="l" r="r" t="t"/>
              <a:pathLst>
                <a:path extrusionOk="0" h="553719" w="1381125">
                  <a:moveTo>
                    <a:pt x="1104900" y="0"/>
                  </a:moveTo>
                  <a:lnTo>
                    <a:pt x="0" y="0"/>
                  </a:lnTo>
                  <a:lnTo>
                    <a:pt x="275844" y="277368"/>
                  </a:lnTo>
                  <a:lnTo>
                    <a:pt x="0" y="553212"/>
                  </a:lnTo>
                  <a:lnTo>
                    <a:pt x="1104900" y="553212"/>
                  </a:lnTo>
                  <a:lnTo>
                    <a:pt x="1380744" y="277368"/>
                  </a:lnTo>
                  <a:lnTo>
                    <a:pt x="1104900" y="0"/>
                  </a:lnTo>
                  <a:close/>
                </a:path>
              </a:pathLst>
            </a:custGeom>
            <a:solidFill>
              <a:srgbClr val="FF0000"/>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7" name="Google Shape;177;p3"/>
            <p:cNvSpPr/>
            <p:nvPr/>
          </p:nvSpPr>
          <p:spPr>
            <a:xfrm>
              <a:off x="1129282" y="2435350"/>
              <a:ext cx="1381125" cy="553720"/>
            </a:xfrm>
            <a:custGeom>
              <a:rect b="b" l="l" r="r" t="t"/>
              <a:pathLst>
                <a:path extrusionOk="0" h="553719" w="1381125">
                  <a:moveTo>
                    <a:pt x="0" y="0"/>
                  </a:moveTo>
                  <a:lnTo>
                    <a:pt x="1104900" y="0"/>
                  </a:lnTo>
                  <a:lnTo>
                    <a:pt x="1380744" y="277368"/>
                  </a:lnTo>
                  <a:lnTo>
                    <a:pt x="1104900" y="553212"/>
                  </a:lnTo>
                  <a:lnTo>
                    <a:pt x="0" y="553212"/>
                  </a:lnTo>
                  <a:lnTo>
                    <a:pt x="275844" y="277368"/>
                  </a:lnTo>
                  <a:lnTo>
                    <a:pt x="0" y="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78" name="Google Shape;178;p3"/>
          <p:cNvSpPr txBox="1"/>
          <p:nvPr/>
        </p:nvSpPr>
        <p:spPr>
          <a:xfrm>
            <a:off x="1401063" y="1451839"/>
            <a:ext cx="702900" cy="366900"/>
          </a:xfrm>
          <a:prstGeom prst="rect">
            <a:avLst/>
          </a:prstGeom>
          <a:noFill/>
          <a:ln>
            <a:noFill/>
          </a:ln>
        </p:spPr>
        <p:txBody>
          <a:bodyPr anchorCtr="0" anchor="t" bIns="0" lIns="0" spcFirstLastPara="1" rIns="0" wrap="square" tIns="12700">
            <a:spAutoFit/>
          </a:bodyPr>
          <a:lstStyle/>
          <a:p>
            <a:pPr indent="0" lvl="0" marL="0" marR="0" rtl="0" algn="ctr">
              <a:lnSpc>
                <a:spcPct val="100000"/>
              </a:lnSpc>
              <a:spcBef>
                <a:spcPts val="0"/>
              </a:spcBef>
              <a:spcAft>
                <a:spcPts val="0"/>
              </a:spcAft>
              <a:buClr>
                <a:srgbClr val="000000"/>
              </a:buClr>
              <a:buSzPts val="1150"/>
              <a:buFont typeface="Arial"/>
              <a:buNone/>
            </a:pPr>
            <a:r>
              <a:rPr b="1" i="0" lang="en-US" sz="1150" u="none" cap="none" strike="noStrike">
                <a:solidFill>
                  <a:srgbClr val="FFFFFF"/>
                </a:solidFill>
                <a:latin typeface="Arial"/>
                <a:ea typeface="Arial"/>
                <a:cs typeface="Arial"/>
                <a:sym typeface="Arial"/>
              </a:rPr>
              <a:t>Medicare FFS</a:t>
            </a:r>
            <a:endParaRPr b="1" i="0" sz="1150" u="none" cap="none" strike="noStrike">
              <a:solidFill>
                <a:srgbClr val="000000"/>
              </a:solidFill>
              <a:latin typeface="Arial"/>
              <a:ea typeface="Arial"/>
              <a:cs typeface="Arial"/>
              <a:sym typeface="Arial"/>
            </a:endParaRPr>
          </a:p>
        </p:txBody>
      </p:sp>
      <p:sp>
        <p:nvSpPr>
          <p:cNvPr id="179" name="Google Shape;179;p3"/>
          <p:cNvSpPr/>
          <p:nvPr/>
        </p:nvSpPr>
        <p:spPr>
          <a:xfrm>
            <a:off x="2528314" y="1368550"/>
            <a:ext cx="1381125" cy="553720"/>
          </a:xfrm>
          <a:custGeom>
            <a:rect b="b" l="l" r="r" t="t"/>
            <a:pathLst>
              <a:path extrusionOk="0" h="553719" w="1381125">
                <a:moveTo>
                  <a:pt x="0" y="0"/>
                </a:moveTo>
                <a:lnTo>
                  <a:pt x="1104900" y="0"/>
                </a:lnTo>
                <a:lnTo>
                  <a:pt x="1380744" y="277368"/>
                </a:lnTo>
                <a:lnTo>
                  <a:pt x="1104900" y="553212"/>
                </a:lnTo>
                <a:lnTo>
                  <a:pt x="0" y="553212"/>
                </a:lnTo>
                <a:lnTo>
                  <a:pt x="275844" y="277368"/>
                </a:lnTo>
                <a:lnTo>
                  <a:pt x="0" y="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nvGrpSpPr>
          <p:cNvPr id="180" name="Google Shape;180;p3"/>
          <p:cNvGrpSpPr/>
          <p:nvPr/>
        </p:nvGrpSpPr>
        <p:grpSpPr>
          <a:xfrm>
            <a:off x="4017468" y="1380839"/>
            <a:ext cx="1381125" cy="553721"/>
            <a:chOff x="3617974" y="2435350"/>
            <a:chExt cx="1381125" cy="553721"/>
          </a:xfrm>
        </p:grpSpPr>
        <p:sp>
          <p:nvSpPr>
            <p:cNvPr id="181" name="Google Shape;181;p3"/>
            <p:cNvSpPr/>
            <p:nvPr/>
          </p:nvSpPr>
          <p:spPr>
            <a:xfrm>
              <a:off x="3617974" y="2435351"/>
              <a:ext cx="1381125" cy="553720"/>
            </a:xfrm>
            <a:custGeom>
              <a:rect b="b" l="l" r="r" t="t"/>
              <a:pathLst>
                <a:path extrusionOk="0" h="553719" w="1381125">
                  <a:moveTo>
                    <a:pt x="1104900" y="0"/>
                  </a:moveTo>
                  <a:lnTo>
                    <a:pt x="0" y="0"/>
                  </a:lnTo>
                  <a:lnTo>
                    <a:pt x="275844" y="277368"/>
                  </a:lnTo>
                  <a:lnTo>
                    <a:pt x="0" y="553212"/>
                  </a:lnTo>
                  <a:lnTo>
                    <a:pt x="1104900" y="553212"/>
                  </a:lnTo>
                  <a:lnTo>
                    <a:pt x="1380744" y="277368"/>
                  </a:lnTo>
                  <a:lnTo>
                    <a:pt x="1104900" y="0"/>
                  </a:lnTo>
                  <a:close/>
                </a:path>
              </a:pathLst>
            </a:custGeom>
            <a:solidFill>
              <a:schemeClr val="lt1"/>
            </a:solidFill>
            <a:ln cap="flat" cmpd="sng" w="9525">
              <a:solidFill>
                <a:schemeClr val="dk2"/>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2" name="Google Shape;182;p3"/>
            <p:cNvSpPr/>
            <p:nvPr/>
          </p:nvSpPr>
          <p:spPr>
            <a:xfrm>
              <a:off x="3617974" y="2435350"/>
              <a:ext cx="1381125" cy="553720"/>
            </a:xfrm>
            <a:custGeom>
              <a:rect b="b" l="l" r="r" t="t"/>
              <a:pathLst>
                <a:path extrusionOk="0" h="553719" w="1381125">
                  <a:moveTo>
                    <a:pt x="0" y="0"/>
                  </a:moveTo>
                  <a:lnTo>
                    <a:pt x="1104900" y="0"/>
                  </a:lnTo>
                  <a:lnTo>
                    <a:pt x="1380744" y="277368"/>
                  </a:lnTo>
                  <a:lnTo>
                    <a:pt x="1104900" y="553212"/>
                  </a:lnTo>
                  <a:lnTo>
                    <a:pt x="0" y="553212"/>
                  </a:lnTo>
                  <a:lnTo>
                    <a:pt x="275844" y="277368"/>
                  </a:lnTo>
                  <a:lnTo>
                    <a:pt x="0" y="0"/>
                  </a:lnTo>
                  <a:close/>
                </a:path>
              </a:pathLst>
            </a:custGeom>
            <a:noFill/>
            <a:ln cap="flat" cmpd="sng" w="27425">
              <a:solidFill>
                <a:schemeClr val="dk2"/>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83" name="Google Shape;183;p3"/>
          <p:cNvSpPr txBox="1"/>
          <p:nvPr/>
        </p:nvSpPr>
        <p:spPr>
          <a:xfrm>
            <a:off x="4296946" y="1452500"/>
            <a:ext cx="782100" cy="426892"/>
          </a:xfrm>
          <a:prstGeom prst="rect">
            <a:avLst/>
          </a:prstGeom>
          <a:noFill/>
          <a:ln>
            <a:noFill/>
          </a:ln>
        </p:spPr>
        <p:txBody>
          <a:bodyPr anchorCtr="0" anchor="t" bIns="0" lIns="0" spcFirstLastPara="1" rIns="0" wrap="square" tIns="26650">
            <a:spAutoFit/>
          </a:bodyPr>
          <a:lstStyle/>
          <a:p>
            <a:pPr indent="36195" lvl="0" marL="12700" marR="5080" rtl="0" algn="ctr">
              <a:lnSpc>
                <a:spcPct val="113043"/>
              </a:lnSpc>
              <a:spcBef>
                <a:spcPts val="0"/>
              </a:spcBef>
              <a:spcAft>
                <a:spcPts val="0"/>
              </a:spcAft>
              <a:buClr>
                <a:srgbClr val="000000"/>
              </a:buClr>
              <a:buSzPts val="1150"/>
              <a:buFont typeface="Arial"/>
              <a:buNone/>
            </a:pPr>
            <a:r>
              <a:rPr b="1" i="0" lang="en-US" sz="1150" u="none" cap="none" strike="noStrike">
                <a:solidFill>
                  <a:schemeClr val="dk1"/>
                </a:solidFill>
                <a:latin typeface="Arial"/>
                <a:ea typeface="Arial"/>
                <a:cs typeface="Arial"/>
                <a:sym typeface="Arial"/>
              </a:rPr>
              <a:t>Veterans Benefits </a:t>
            </a:r>
            <a:endParaRPr b="1" i="0" sz="1150" u="none" cap="none" strike="noStrike">
              <a:solidFill>
                <a:schemeClr val="dk1"/>
              </a:solidFill>
              <a:latin typeface="Arial"/>
              <a:ea typeface="Arial"/>
              <a:cs typeface="Arial"/>
              <a:sym typeface="Arial"/>
            </a:endParaRPr>
          </a:p>
        </p:txBody>
      </p:sp>
      <p:sp>
        <p:nvSpPr>
          <p:cNvPr id="184" name="Google Shape;184;p3"/>
          <p:cNvSpPr txBox="1"/>
          <p:nvPr/>
        </p:nvSpPr>
        <p:spPr>
          <a:xfrm>
            <a:off x="6273625" y="1458708"/>
            <a:ext cx="618300" cy="404100"/>
          </a:xfrm>
          <a:prstGeom prst="rect">
            <a:avLst/>
          </a:prstGeom>
          <a:noFill/>
          <a:ln>
            <a:noFill/>
          </a:ln>
        </p:spPr>
        <p:txBody>
          <a:bodyPr anchorCtr="0" anchor="t" bIns="0" lIns="0" spcFirstLastPara="1" rIns="0" wrap="square" tIns="26650">
            <a:spAutoFit/>
          </a:bodyPr>
          <a:lstStyle/>
          <a:p>
            <a:pPr indent="92710" lvl="0" marL="12700" marR="5080" rtl="0" algn="l">
              <a:lnSpc>
                <a:spcPct val="113043"/>
              </a:lnSpc>
              <a:spcBef>
                <a:spcPts val="0"/>
              </a:spcBef>
              <a:spcAft>
                <a:spcPts val="0"/>
              </a:spcAft>
              <a:buClr>
                <a:srgbClr val="000000"/>
              </a:buClr>
              <a:buSzPts val="1150"/>
              <a:buFont typeface="Arial"/>
              <a:buNone/>
            </a:pPr>
            <a:r>
              <a:rPr b="0" i="0" lang="en-US" sz="1150" u="none" cap="none" strike="noStrike">
                <a:solidFill>
                  <a:srgbClr val="FFFFFF"/>
                </a:solidFill>
                <a:latin typeface="Arial"/>
                <a:ea typeface="Arial"/>
                <a:cs typeface="Arial"/>
                <a:sym typeface="Arial"/>
              </a:rPr>
              <a:t>MobileVe</a:t>
            </a:r>
            <a:endParaRPr b="0" i="0" sz="1150" u="none" cap="none" strike="noStrike">
              <a:solidFill>
                <a:srgbClr val="000000"/>
              </a:solidFill>
              <a:latin typeface="Arial"/>
              <a:ea typeface="Arial"/>
              <a:cs typeface="Arial"/>
              <a:sym typeface="Arial"/>
            </a:endParaRPr>
          </a:p>
        </p:txBody>
      </p:sp>
      <p:grpSp>
        <p:nvGrpSpPr>
          <p:cNvPr id="185" name="Google Shape;185;p3"/>
          <p:cNvGrpSpPr/>
          <p:nvPr/>
        </p:nvGrpSpPr>
        <p:grpSpPr>
          <a:xfrm>
            <a:off x="7198295" y="1345997"/>
            <a:ext cx="1407673" cy="553768"/>
            <a:chOff x="7350250" y="2435303"/>
            <a:chExt cx="1429835" cy="553768"/>
          </a:xfrm>
        </p:grpSpPr>
        <p:sp>
          <p:nvSpPr>
            <p:cNvPr id="186" name="Google Shape;186;p3"/>
            <p:cNvSpPr/>
            <p:nvPr/>
          </p:nvSpPr>
          <p:spPr>
            <a:xfrm>
              <a:off x="7350250" y="2435351"/>
              <a:ext cx="1381125" cy="553720"/>
            </a:xfrm>
            <a:custGeom>
              <a:rect b="b" l="l" r="r" t="t"/>
              <a:pathLst>
                <a:path extrusionOk="0" h="553719" w="1381125">
                  <a:moveTo>
                    <a:pt x="1104900" y="0"/>
                  </a:moveTo>
                  <a:lnTo>
                    <a:pt x="0" y="0"/>
                  </a:lnTo>
                  <a:lnTo>
                    <a:pt x="275844" y="277368"/>
                  </a:lnTo>
                  <a:lnTo>
                    <a:pt x="0" y="553212"/>
                  </a:lnTo>
                  <a:lnTo>
                    <a:pt x="1104900" y="553212"/>
                  </a:lnTo>
                  <a:lnTo>
                    <a:pt x="1380744" y="277368"/>
                  </a:lnTo>
                  <a:lnTo>
                    <a:pt x="1104900" y="0"/>
                  </a:lnTo>
                  <a:close/>
                </a:path>
              </a:pathLst>
            </a:custGeom>
            <a:solidFill>
              <a:srgbClr val="00206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7" name="Google Shape;187;p3"/>
            <p:cNvSpPr/>
            <p:nvPr/>
          </p:nvSpPr>
          <p:spPr>
            <a:xfrm>
              <a:off x="7398960" y="2435303"/>
              <a:ext cx="1381125" cy="553720"/>
            </a:xfrm>
            <a:custGeom>
              <a:rect b="b" l="l" r="r" t="t"/>
              <a:pathLst>
                <a:path extrusionOk="0" h="553719" w="1381125">
                  <a:moveTo>
                    <a:pt x="0" y="0"/>
                  </a:moveTo>
                  <a:lnTo>
                    <a:pt x="1104900" y="0"/>
                  </a:lnTo>
                  <a:lnTo>
                    <a:pt x="1380744" y="277368"/>
                  </a:lnTo>
                  <a:lnTo>
                    <a:pt x="1104900" y="553212"/>
                  </a:lnTo>
                  <a:lnTo>
                    <a:pt x="0" y="553212"/>
                  </a:lnTo>
                  <a:lnTo>
                    <a:pt x="275844" y="277368"/>
                  </a:lnTo>
                  <a:lnTo>
                    <a:pt x="0" y="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88" name="Google Shape;188;p3"/>
          <p:cNvSpPr/>
          <p:nvPr/>
        </p:nvSpPr>
        <p:spPr>
          <a:xfrm>
            <a:off x="5512623" y="1368494"/>
            <a:ext cx="1359718" cy="553719"/>
          </a:xfrm>
          <a:custGeom>
            <a:rect b="b" l="l" r="r" t="t"/>
            <a:pathLst>
              <a:path extrusionOk="0" h="553719" w="1381125">
                <a:moveTo>
                  <a:pt x="0" y="0"/>
                </a:moveTo>
                <a:lnTo>
                  <a:pt x="1104900" y="0"/>
                </a:lnTo>
                <a:lnTo>
                  <a:pt x="1380744" y="277368"/>
                </a:lnTo>
                <a:lnTo>
                  <a:pt x="1104900" y="553212"/>
                </a:lnTo>
                <a:lnTo>
                  <a:pt x="0" y="553212"/>
                </a:lnTo>
                <a:lnTo>
                  <a:pt x="275844" y="277368"/>
                </a:lnTo>
                <a:lnTo>
                  <a:pt x="0" y="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9" name="Google Shape;189;p3"/>
          <p:cNvSpPr txBox="1"/>
          <p:nvPr/>
        </p:nvSpPr>
        <p:spPr>
          <a:xfrm>
            <a:off x="7484410" y="1435916"/>
            <a:ext cx="769800" cy="426892"/>
          </a:xfrm>
          <a:prstGeom prst="rect">
            <a:avLst/>
          </a:prstGeom>
          <a:noFill/>
          <a:ln>
            <a:noFill/>
          </a:ln>
        </p:spPr>
        <p:txBody>
          <a:bodyPr anchorCtr="0" anchor="t" bIns="0" lIns="0" spcFirstLastPara="1" rIns="0" wrap="square" tIns="26650">
            <a:spAutoFit/>
          </a:bodyPr>
          <a:lstStyle/>
          <a:p>
            <a:pPr indent="-41273" lvl="0" marL="53339" marR="5080" rtl="0" algn="ctr">
              <a:lnSpc>
                <a:spcPct val="113043"/>
              </a:lnSpc>
              <a:spcBef>
                <a:spcPts val="0"/>
              </a:spcBef>
              <a:spcAft>
                <a:spcPts val="0"/>
              </a:spcAft>
              <a:buClr>
                <a:srgbClr val="000000"/>
              </a:buClr>
              <a:buSzPts val="1150"/>
              <a:buFont typeface="Arial"/>
              <a:buNone/>
            </a:pPr>
            <a:r>
              <a:rPr b="1" i="0" lang="en-US" sz="1150" u="none" cap="none" strike="noStrike">
                <a:solidFill>
                  <a:srgbClr val="FFFFFF"/>
                </a:solidFill>
                <a:latin typeface="Arial"/>
                <a:ea typeface="Arial"/>
                <a:cs typeface="Arial"/>
                <a:sym typeface="Arial"/>
              </a:rPr>
              <a:t>Veterans Alliance </a:t>
            </a:r>
            <a:endParaRPr b="1" i="0" sz="1150" u="none" cap="none" strike="noStrike">
              <a:solidFill>
                <a:srgbClr val="000000"/>
              </a:solidFill>
              <a:latin typeface="Arial"/>
              <a:ea typeface="Arial"/>
              <a:cs typeface="Arial"/>
              <a:sym typeface="Arial"/>
            </a:endParaRPr>
          </a:p>
        </p:txBody>
      </p:sp>
      <p:sp>
        <p:nvSpPr>
          <p:cNvPr id="190" name="Google Shape;190;p3"/>
          <p:cNvSpPr txBox="1"/>
          <p:nvPr/>
        </p:nvSpPr>
        <p:spPr>
          <a:xfrm>
            <a:off x="7789660" y="5859108"/>
            <a:ext cx="497100" cy="418200"/>
          </a:xfrm>
          <a:prstGeom prst="rect">
            <a:avLst/>
          </a:prstGeom>
          <a:noFill/>
          <a:ln>
            <a:noFill/>
          </a:ln>
        </p:spPr>
        <p:txBody>
          <a:bodyPr anchorCtr="0" anchor="t" bIns="0" lIns="0" spcFirstLastPara="1" rIns="0" wrap="square" tIns="33000">
            <a:spAutoFit/>
          </a:bodyPr>
          <a:lstStyle/>
          <a:p>
            <a:pPr indent="-56515" lvl="0" marL="68580" marR="5080" rtl="0" algn="l">
              <a:lnSpc>
                <a:spcPct val="108333"/>
              </a:lnSpc>
              <a:spcBef>
                <a:spcPts val="0"/>
              </a:spcBef>
              <a:spcAft>
                <a:spcPts val="0"/>
              </a:spcAft>
              <a:buClr>
                <a:srgbClr val="000000"/>
              </a:buClr>
              <a:buSzPts val="1200"/>
              <a:buFont typeface="Arial"/>
              <a:buNone/>
            </a:pPr>
            <a:r>
              <a:rPr b="0" i="0" lang="en-US" sz="1200" u="none" cap="none" strike="noStrike">
                <a:solidFill>
                  <a:srgbClr val="FFFFFF"/>
                </a:solidFill>
                <a:latin typeface="Calibri"/>
                <a:ea typeface="Calibri"/>
                <a:cs typeface="Calibri"/>
                <a:sym typeface="Calibri"/>
              </a:rPr>
              <a:t>Well @ Home</a:t>
            </a:r>
            <a:endParaRPr b="0" i="0" sz="1200" u="none" cap="none" strike="noStrike">
              <a:solidFill>
                <a:srgbClr val="000000"/>
              </a:solidFill>
              <a:latin typeface="Calibri"/>
              <a:ea typeface="Calibri"/>
              <a:cs typeface="Calibri"/>
              <a:sym typeface="Calibri"/>
            </a:endParaRPr>
          </a:p>
        </p:txBody>
      </p:sp>
      <p:sp>
        <p:nvSpPr>
          <p:cNvPr id="191" name="Google Shape;191;p3"/>
          <p:cNvSpPr txBox="1"/>
          <p:nvPr/>
        </p:nvSpPr>
        <p:spPr>
          <a:xfrm>
            <a:off x="409725" y="6277295"/>
            <a:ext cx="9071100" cy="543300"/>
          </a:xfrm>
          <a:prstGeom prst="rect">
            <a:avLst/>
          </a:prstGeom>
          <a:noFill/>
          <a:ln>
            <a:noFill/>
          </a:ln>
        </p:spPr>
        <p:txBody>
          <a:bodyPr anchorCtr="0" anchor="t" bIns="0" lIns="0" spcFirstLastPara="1" rIns="0" wrap="square" tIns="12700">
            <a:spAutoFit/>
          </a:bodyPr>
          <a:lstStyle/>
          <a:p>
            <a:pPr indent="0" lvl="0" marL="12700" marR="5080" rtl="0" algn="l">
              <a:lnSpc>
                <a:spcPct val="102699"/>
              </a:lnSpc>
              <a:spcBef>
                <a:spcPts val="1380"/>
              </a:spcBef>
              <a:spcAft>
                <a:spcPts val="0"/>
              </a:spcAft>
              <a:buClr>
                <a:srgbClr val="000000"/>
              </a:buClr>
              <a:buSzPts val="1700"/>
              <a:buFont typeface="Arial"/>
              <a:buNone/>
            </a:pPr>
            <a:r>
              <a:rPr b="1" i="0" lang="en-US" sz="1700" u="sng" cap="none" strike="noStrike">
                <a:solidFill>
                  <a:srgbClr val="000000"/>
                </a:solidFill>
                <a:latin typeface="Arial"/>
                <a:ea typeface="Arial"/>
                <a:cs typeface="Arial"/>
                <a:sym typeface="Arial"/>
              </a:rPr>
              <a:t>Continuum of care:</a:t>
            </a:r>
            <a:r>
              <a:rPr b="1" i="0" lang="en-US" sz="1700" u="none" cap="none" strike="noStrike">
                <a:solidFill>
                  <a:srgbClr val="000000"/>
                </a:solidFill>
                <a:latin typeface="Arial"/>
                <a:ea typeface="Arial"/>
                <a:cs typeface="Arial"/>
                <a:sym typeface="Arial"/>
              </a:rPr>
              <a:t>  </a:t>
            </a:r>
            <a:r>
              <a:rPr b="0" i="1" lang="en-US" sz="1700" u="none" cap="none" strike="noStrike">
                <a:solidFill>
                  <a:srgbClr val="000000"/>
                </a:solidFill>
                <a:latin typeface="Arial"/>
                <a:ea typeface="Arial"/>
                <a:cs typeface="Arial"/>
                <a:sym typeface="Arial"/>
              </a:rPr>
              <a:t>Enhanced system of support that guides Veterans achieve their full scope of services while reducing the financial burden on Medicare. </a:t>
            </a:r>
            <a:endParaRPr b="0" i="0" sz="1700" u="none" cap="none" strike="noStrike">
              <a:solidFill>
                <a:srgbClr val="000000"/>
              </a:solidFill>
              <a:latin typeface="Arial"/>
              <a:ea typeface="Arial"/>
              <a:cs typeface="Arial"/>
              <a:sym typeface="Arial"/>
            </a:endParaRPr>
          </a:p>
        </p:txBody>
      </p:sp>
      <p:sp>
        <p:nvSpPr>
          <p:cNvPr id="192" name="Google Shape;192;p3"/>
          <p:cNvSpPr txBox="1"/>
          <p:nvPr/>
        </p:nvSpPr>
        <p:spPr>
          <a:xfrm>
            <a:off x="576404" y="1922275"/>
            <a:ext cx="2617800" cy="2955300"/>
          </a:xfrm>
          <a:prstGeom prst="rect">
            <a:avLst/>
          </a:prstGeom>
          <a:noFill/>
          <a:ln>
            <a:noFill/>
          </a:ln>
        </p:spPr>
        <p:txBody>
          <a:bodyPr anchorCtr="0" anchor="t" bIns="91425" lIns="91425" spcFirstLastPara="1" rIns="91425" wrap="square" tIns="91425">
            <a:spAutoFit/>
          </a:bodyPr>
          <a:lstStyle/>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Hospitalization </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Primary and Specialty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Outpatient care </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Medical Supplies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Preventive Services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Pharmacy</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Urgent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Ambulance services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Mental health/substance use disorders</a:t>
            </a:r>
            <a:endParaRPr b="0" i="0" sz="1500" u="none" cap="none" strike="noStrike">
              <a:solidFill>
                <a:schemeClr val="dk1"/>
              </a:solidFill>
              <a:latin typeface="Arial"/>
              <a:ea typeface="Arial"/>
              <a:cs typeface="Arial"/>
              <a:sym typeface="Arial"/>
            </a:endParaRPr>
          </a:p>
        </p:txBody>
      </p:sp>
      <p:sp>
        <p:nvSpPr>
          <p:cNvPr id="193" name="Google Shape;193;p3"/>
          <p:cNvSpPr txBox="1"/>
          <p:nvPr/>
        </p:nvSpPr>
        <p:spPr>
          <a:xfrm>
            <a:off x="3442719" y="1917875"/>
            <a:ext cx="3005100" cy="3186300"/>
          </a:xfrm>
          <a:prstGeom prst="rect">
            <a:avLst/>
          </a:prstGeom>
          <a:noFill/>
          <a:ln>
            <a:noFill/>
          </a:ln>
        </p:spPr>
        <p:txBody>
          <a:bodyPr anchorCtr="0" anchor="t" bIns="91425" lIns="91425" spcFirstLastPara="1" rIns="91425" wrap="square" tIns="91425">
            <a:spAutoFit/>
          </a:bodyPr>
          <a:lstStyle/>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Respite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Long term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Dental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Routine Medical Exams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Caregivers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Adult Daycare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Home safety modification for health needs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Burial Expenses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Incontinent Supplies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Nutritionist Services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Medical Transportation</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Paid Family Caregivers</a:t>
            </a:r>
            <a:endParaRPr b="0" i="0" sz="1500" u="none" cap="none" strike="noStrike">
              <a:solidFill>
                <a:schemeClr val="dk1"/>
              </a:solidFill>
              <a:latin typeface="Arial"/>
              <a:ea typeface="Arial"/>
              <a:cs typeface="Arial"/>
              <a:sym typeface="Arial"/>
            </a:endParaRPr>
          </a:p>
        </p:txBody>
      </p:sp>
      <p:sp>
        <p:nvSpPr>
          <p:cNvPr id="194" name="Google Shape;194;p3"/>
          <p:cNvSpPr txBox="1"/>
          <p:nvPr/>
        </p:nvSpPr>
        <p:spPr>
          <a:xfrm>
            <a:off x="6467550" y="1922275"/>
            <a:ext cx="3322200" cy="4571400"/>
          </a:xfrm>
          <a:prstGeom prst="rect">
            <a:avLst/>
          </a:prstGeom>
          <a:noFill/>
          <a:ln>
            <a:noFill/>
          </a:ln>
        </p:spPr>
        <p:txBody>
          <a:bodyPr anchorCtr="0" anchor="t" bIns="91425" lIns="91425" spcFirstLastPara="1" rIns="91425" wrap="square" tIns="91425">
            <a:spAutoFit/>
          </a:bodyPr>
          <a:lstStyle/>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Social services (altcs, VA Pension, Placement)</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Enrollment to VA Programs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Coordination of care </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Volunteer Services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VA Hospice and Palliative care Coordination</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Community Resource Referrals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Value Based Care</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Medicare Utilization Management</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Referrals of Veterans to Providers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Veteran Outreach and Education</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Veteran Activities for Facilities</a:t>
            </a:r>
            <a:endParaRPr b="0" i="0" sz="1500" u="none" cap="none" strike="noStrike">
              <a:solidFill>
                <a:schemeClr val="dk1"/>
              </a:solidFill>
              <a:latin typeface="Arial"/>
              <a:ea typeface="Arial"/>
              <a:cs typeface="Arial"/>
              <a:sym typeface="Arial"/>
            </a:endParaRPr>
          </a:p>
          <a:p>
            <a:pPr indent="-323850" lvl="0" marL="457200" marR="0" rtl="0" algn="l">
              <a:lnSpc>
                <a:spcPct val="100000"/>
              </a:lnSpc>
              <a:spcBef>
                <a:spcPts val="0"/>
              </a:spcBef>
              <a:spcAft>
                <a:spcPts val="0"/>
              </a:spcAft>
              <a:buClr>
                <a:schemeClr val="dk1"/>
              </a:buClr>
              <a:buSzPts val="1500"/>
              <a:buChar char="●"/>
            </a:pPr>
            <a:r>
              <a:rPr lang="en-US" sz="1500">
                <a:solidFill>
                  <a:schemeClr val="dk1"/>
                </a:solidFill>
              </a:rPr>
              <a:t>Affordable housing with integrated care alternatives</a:t>
            </a:r>
            <a:endParaRPr sz="1500">
              <a:solidFill>
                <a:schemeClr val="dk1"/>
              </a:solidFill>
            </a:endParaRPr>
          </a:p>
          <a:p>
            <a:pPr indent="0" lvl="0" marL="457200" marR="0" rtl="0" algn="l">
              <a:lnSpc>
                <a:spcPct val="100000"/>
              </a:lnSpc>
              <a:spcBef>
                <a:spcPts val="0"/>
              </a:spcBef>
              <a:spcAft>
                <a:spcPts val="0"/>
              </a:spcAft>
              <a:buNone/>
            </a:pPr>
            <a:r>
              <a:t/>
            </a:r>
            <a:endParaRPr sz="1500">
              <a:solidFill>
                <a:schemeClr val="dk1"/>
              </a:solidFill>
            </a:endParaRPr>
          </a:p>
        </p:txBody>
      </p:sp>
      <p:sp>
        <p:nvSpPr>
          <p:cNvPr id="195" name="Google Shape;195;p3"/>
          <p:cNvSpPr/>
          <p:nvPr/>
        </p:nvSpPr>
        <p:spPr>
          <a:xfrm>
            <a:off x="3010100" y="1389450"/>
            <a:ext cx="497100" cy="491700"/>
          </a:xfrm>
          <a:prstGeom prst="mathPlus">
            <a:avLst>
              <a:gd fmla="val 23520" name="adj1"/>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96" name="Google Shape;196;p3"/>
          <p:cNvSpPr/>
          <p:nvPr/>
        </p:nvSpPr>
        <p:spPr>
          <a:xfrm>
            <a:off x="5902375" y="1448600"/>
            <a:ext cx="497100" cy="418200"/>
          </a:xfrm>
          <a:prstGeom prst="mathPlus">
            <a:avLst>
              <a:gd fmla="val 23520" name="adj1"/>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97" name="Google Shape;197;p3"/>
          <p:cNvSpPr txBox="1"/>
          <p:nvPr/>
        </p:nvSpPr>
        <p:spPr>
          <a:xfrm>
            <a:off x="477550" y="392339"/>
            <a:ext cx="9253800" cy="861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rgbClr val="FF0000"/>
                </a:solidFill>
                <a:latin typeface="Arial"/>
                <a:ea typeface="Arial"/>
                <a:cs typeface="Arial"/>
                <a:sym typeface="Arial"/>
              </a:rPr>
              <a:t>Enhanced Access to Care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rgbClr val="FF0000"/>
                </a:solidFill>
                <a:latin typeface="Arial"/>
                <a:ea typeface="Arial"/>
                <a:cs typeface="Arial"/>
                <a:sym typeface="Arial"/>
              </a:rPr>
              <a:t>without an increase to Medicare  </a:t>
            </a:r>
            <a:endParaRPr b="0" i="0" sz="1800" u="none" cap="none" strike="noStrike">
              <a:solidFill>
                <a:srgbClr val="000000"/>
              </a:solidFill>
              <a:latin typeface="Arial"/>
              <a:ea typeface="Arial"/>
              <a:cs typeface="Arial"/>
              <a:sym typeface="Arial"/>
            </a:endParaRPr>
          </a:p>
        </p:txBody>
      </p:sp>
      <p:pic>
        <p:nvPicPr>
          <p:cNvPr id="198" name="Google Shape;198;p3"/>
          <p:cNvPicPr preferRelativeResize="0"/>
          <p:nvPr/>
        </p:nvPicPr>
        <p:blipFill rotWithShape="1">
          <a:blip r:embed="rId3">
            <a:alphaModFix/>
          </a:blip>
          <a:srcRect b="0" l="0" r="0" t="0"/>
          <a:stretch/>
        </p:blipFill>
        <p:spPr>
          <a:xfrm>
            <a:off x="3194089" y="6760651"/>
            <a:ext cx="4075460" cy="7312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02" name="Shape 202"/>
        <p:cNvGrpSpPr/>
        <p:nvPr/>
      </p:nvGrpSpPr>
      <p:grpSpPr>
        <a:xfrm>
          <a:off x="0" y="0"/>
          <a:ext cx="0" cy="0"/>
          <a:chOff x="0" y="0"/>
          <a:chExt cx="0" cy="0"/>
        </a:xfrm>
      </p:grpSpPr>
      <p:sp>
        <p:nvSpPr>
          <p:cNvPr id="203" name="Google Shape;203;p5"/>
          <p:cNvSpPr txBox="1"/>
          <p:nvPr>
            <p:ph type="title"/>
          </p:nvPr>
        </p:nvSpPr>
        <p:spPr>
          <a:xfrm>
            <a:off x="195072" y="171087"/>
            <a:ext cx="8670300" cy="1089600"/>
          </a:xfrm>
          <a:prstGeom prst="rect">
            <a:avLst/>
          </a:prstGeom>
          <a:noFill/>
          <a:ln>
            <a:noFill/>
          </a:ln>
        </p:spPr>
        <p:txBody>
          <a:bodyPr anchorCtr="0" anchor="t" bIns="0" lIns="0" spcFirstLastPara="1" rIns="0" wrap="square" tIns="476750">
            <a:spAutoFit/>
          </a:bodyPr>
          <a:lstStyle/>
          <a:p>
            <a:pPr indent="0" lvl="0" marL="354965" rtl="0" algn="l">
              <a:lnSpc>
                <a:spcPct val="100000"/>
              </a:lnSpc>
              <a:spcBef>
                <a:spcPts val="0"/>
              </a:spcBef>
              <a:spcAft>
                <a:spcPts val="0"/>
              </a:spcAft>
              <a:buSzPts val="1400"/>
              <a:buNone/>
            </a:pPr>
            <a:r>
              <a:rPr lang="en-US" cap="small">
                <a:solidFill>
                  <a:srgbClr val="FF0000"/>
                </a:solidFill>
                <a:latin typeface="Arial"/>
                <a:ea typeface="Arial"/>
                <a:cs typeface="Arial"/>
                <a:sym typeface="Arial"/>
              </a:rPr>
              <a:t>Current System</a:t>
            </a:r>
            <a:endParaRPr>
              <a:latin typeface="Arial"/>
              <a:ea typeface="Arial"/>
              <a:cs typeface="Arial"/>
              <a:sym typeface="Arial"/>
            </a:endParaRPr>
          </a:p>
        </p:txBody>
      </p:sp>
      <p:sp>
        <p:nvSpPr>
          <p:cNvPr id="204" name="Google Shape;204;p5"/>
          <p:cNvSpPr txBox="1"/>
          <p:nvPr/>
        </p:nvSpPr>
        <p:spPr>
          <a:xfrm>
            <a:off x="547322" y="1383472"/>
            <a:ext cx="5913900" cy="843300"/>
          </a:xfrm>
          <a:prstGeom prst="rect">
            <a:avLst/>
          </a:prstGeom>
          <a:noFill/>
          <a:ln>
            <a:noFill/>
          </a:ln>
        </p:spPr>
        <p:txBody>
          <a:bodyPr anchorCtr="0" anchor="t" bIns="0" lIns="0" spcFirstLastPara="1" rIns="0" wrap="square" tIns="12050">
            <a:spAutoFit/>
          </a:bodyPr>
          <a:lstStyle/>
          <a:p>
            <a:pPr indent="0" lvl="0" marL="12700" marR="5080" rtl="0" algn="l">
              <a:lnSpc>
                <a:spcPct val="100000"/>
              </a:lnSpc>
              <a:spcBef>
                <a:spcPts val="0"/>
              </a:spcBef>
              <a:spcAft>
                <a:spcPts val="0"/>
              </a:spcAft>
              <a:buClr>
                <a:srgbClr val="000000"/>
              </a:buClr>
              <a:buSzPts val="1800"/>
              <a:buFont typeface="Arial"/>
              <a:buNone/>
            </a:pPr>
            <a:r>
              <a:rPr b="0" i="0" lang="en-US" sz="1800" u="none" cap="none" strike="noStrike">
                <a:solidFill>
                  <a:srgbClr val="2E5394"/>
                </a:solidFill>
                <a:latin typeface="Arial"/>
                <a:ea typeface="Arial"/>
                <a:cs typeface="Arial"/>
                <a:sym typeface="Arial"/>
              </a:rPr>
              <a:t>Healthcare benefits not being used to the fullest due to the lack of knowledge and VA lack of care coordination</a:t>
            </a:r>
            <a:endParaRPr b="0" i="0" sz="1400" u="none" cap="none" strike="noStrike">
              <a:solidFill>
                <a:srgbClr val="000000"/>
              </a:solidFill>
              <a:latin typeface="Arial"/>
              <a:ea typeface="Arial"/>
              <a:cs typeface="Arial"/>
              <a:sym typeface="Arial"/>
            </a:endParaRPr>
          </a:p>
          <a:p>
            <a:pPr indent="0" lvl="0" marL="12700" marR="5080" rtl="0" algn="l">
              <a:lnSpc>
                <a:spcPct val="100000"/>
              </a:lnSpc>
              <a:spcBef>
                <a:spcPts val="0"/>
              </a:spcBef>
              <a:spcAft>
                <a:spcPts val="0"/>
              </a:spcAft>
              <a:buClr>
                <a:srgbClr val="000000"/>
              </a:buClr>
              <a:buSzPts val="1800"/>
              <a:buFont typeface="Arial"/>
              <a:buNone/>
            </a:pPr>
            <a:r>
              <a:rPr b="0" i="0" lang="en-US" sz="1800" u="none" cap="none" strike="noStrike">
                <a:solidFill>
                  <a:srgbClr val="2E5394"/>
                </a:solidFill>
                <a:latin typeface="Arial"/>
                <a:ea typeface="Arial"/>
                <a:cs typeface="Arial"/>
                <a:sym typeface="Arial"/>
              </a:rPr>
              <a:t>Lead to;</a:t>
            </a:r>
            <a:endParaRPr b="0" i="0" sz="1800" u="none" cap="none" strike="noStrike">
              <a:solidFill>
                <a:srgbClr val="000000"/>
              </a:solidFill>
              <a:latin typeface="Arial"/>
              <a:ea typeface="Arial"/>
              <a:cs typeface="Arial"/>
              <a:sym typeface="Arial"/>
            </a:endParaRPr>
          </a:p>
        </p:txBody>
      </p:sp>
      <p:sp>
        <p:nvSpPr>
          <p:cNvPr id="205" name="Google Shape;205;p5"/>
          <p:cNvSpPr txBox="1"/>
          <p:nvPr/>
        </p:nvSpPr>
        <p:spPr>
          <a:xfrm>
            <a:off x="558476" y="2729482"/>
            <a:ext cx="3776100" cy="3972000"/>
          </a:xfrm>
          <a:prstGeom prst="rect">
            <a:avLst/>
          </a:prstGeom>
          <a:noFill/>
          <a:ln>
            <a:noFill/>
          </a:ln>
        </p:spPr>
        <p:txBody>
          <a:bodyPr anchorCtr="0" anchor="t" bIns="0" lIns="0" spcFirstLastPara="1" rIns="0" wrap="square" tIns="85075">
            <a:spAutoFit/>
          </a:bodyPr>
          <a:lstStyle/>
          <a:p>
            <a:pPr indent="-313690" lvl="0" marL="326390" marR="0" rtl="0" algn="l">
              <a:lnSpc>
                <a:spcPct val="100000"/>
              </a:lnSpc>
              <a:spcBef>
                <a:spcPts val="0"/>
              </a:spcBef>
              <a:spcAft>
                <a:spcPts val="0"/>
              </a:spcAft>
              <a:buClr>
                <a:srgbClr val="695D46"/>
              </a:buClr>
              <a:buSzPts val="1950"/>
              <a:buFont typeface="Arial"/>
              <a:buChar char="●"/>
            </a:pPr>
            <a:r>
              <a:rPr b="0" i="0" lang="en-US" sz="1500" u="none" cap="none" strike="noStrike">
                <a:solidFill>
                  <a:srgbClr val="000000"/>
                </a:solidFill>
                <a:latin typeface="Arial"/>
                <a:ea typeface="Arial"/>
                <a:cs typeface="Arial"/>
                <a:sym typeface="Arial"/>
              </a:rPr>
              <a:t>Delayed discharge / Access to care</a:t>
            </a:r>
            <a:endParaRPr b="0" i="0" sz="1500" u="none" cap="none" strike="noStrike">
              <a:solidFill>
                <a:srgbClr val="000000"/>
              </a:solidFill>
              <a:latin typeface="Arial"/>
              <a:ea typeface="Arial"/>
              <a:cs typeface="Arial"/>
              <a:sym typeface="Arial"/>
            </a:endParaRPr>
          </a:p>
          <a:p>
            <a:pPr indent="-313690" lvl="0" marL="326390" marR="0" rtl="0" algn="l">
              <a:lnSpc>
                <a:spcPct val="100000"/>
              </a:lnSpc>
              <a:spcBef>
                <a:spcPts val="1195"/>
              </a:spcBef>
              <a:spcAft>
                <a:spcPts val="0"/>
              </a:spcAft>
              <a:buClr>
                <a:srgbClr val="695D46"/>
              </a:buClr>
              <a:buSzPts val="1950"/>
              <a:buFont typeface="Arial"/>
              <a:buChar char="●"/>
            </a:pPr>
            <a:r>
              <a:rPr b="0" i="0" lang="en-US" sz="1500" u="none" cap="none" strike="noStrike">
                <a:solidFill>
                  <a:srgbClr val="000000"/>
                </a:solidFill>
                <a:latin typeface="Arial"/>
                <a:ea typeface="Arial"/>
                <a:cs typeface="Arial"/>
                <a:sym typeface="Arial"/>
              </a:rPr>
              <a:t>Readmission </a:t>
            </a:r>
            <a:endParaRPr b="0" i="0" sz="1500" u="none" cap="none" strike="noStrike">
              <a:solidFill>
                <a:srgbClr val="000000"/>
              </a:solidFill>
              <a:latin typeface="Arial"/>
              <a:ea typeface="Arial"/>
              <a:cs typeface="Arial"/>
              <a:sym typeface="Arial"/>
            </a:endParaRPr>
          </a:p>
          <a:p>
            <a:pPr indent="-313690" lvl="0" marL="326390" marR="0" rtl="0" algn="l">
              <a:lnSpc>
                <a:spcPct val="100000"/>
              </a:lnSpc>
              <a:spcBef>
                <a:spcPts val="1200"/>
              </a:spcBef>
              <a:spcAft>
                <a:spcPts val="0"/>
              </a:spcAft>
              <a:buClr>
                <a:srgbClr val="695D46"/>
              </a:buClr>
              <a:buSzPts val="1950"/>
              <a:buFont typeface="Arial"/>
              <a:buChar char="●"/>
            </a:pPr>
            <a:r>
              <a:rPr b="0" i="0" lang="en-US" sz="1500" u="none" cap="none" strike="noStrike">
                <a:solidFill>
                  <a:srgbClr val="000000"/>
                </a:solidFill>
                <a:latin typeface="Arial"/>
                <a:ea typeface="Arial"/>
                <a:cs typeface="Arial"/>
                <a:sym typeface="Arial"/>
              </a:rPr>
              <a:t>Care Gap</a:t>
            </a:r>
            <a:endParaRPr b="0" i="0" sz="1500" u="none" cap="none" strike="noStrike">
              <a:solidFill>
                <a:srgbClr val="000000"/>
              </a:solidFill>
              <a:latin typeface="Arial"/>
              <a:ea typeface="Arial"/>
              <a:cs typeface="Arial"/>
              <a:sym typeface="Arial"/>
            </a:endParaRPr>
          </a:p>
          <a:p>
            <a:pPr indent="-313690" lvl="0" marL="326390" marR="0" rtl="0" algn="l">
              <a:lnSpc>
                <a:spcPct val="100000"/>
              </a:lnSpc>
              <a:spcBef>
                <a:spcPts val="1200"/>
              </a:spcBef>
              <a:spcAft>
                <a:spcPts val="0"/>
              </a:spcAft>
              <a:buClr>
                <a:srgbClr val="695D46"/>
              </a:buClr>
              <a:buSzPts val="1950"/>
              <a:buFont typeface="Arial"/>
              <a:buChar char="●"/>
            </a:pPr>
            <a:r>
              <a:rPr b="0" i="0" lang="en-US" sz="1500" u="none" cap="none" strike="noStrike">
                <a:solidFill>
                  <a:srgbClr val="000000"/>
                </a:solidFill>
                <a:latin typeface="Arial"/>
                <a:ea typeface="Arial"/>
                <a:cs typeface="Arial"/>
                <a:sym typeface="Arial"/>
              </a:rPr>
              <a:t>Increased care costs</a:t>
            </a:r>
            <a:endParaRPr b="0" i="0" sz="1500" u="none" cap="none" strike="noStrike">
              <a:solidFill>
                <a:srgbClr val="000000"/>
              </a:solidFill>
              <a:latin typeface="Arial"/>
              <a:ea typeface="Arial"/>
              <a:cs typeface="Arial"/>
              <a:sym typeface="Arial"/>
            </a:endParaRPr>
          </a:p>
          <a:p>
            <a:pPr indent="-313690" lvl="0" marL="326390" marR="0" rtl="0" algn="l">
              <a:lnSpc>
                <a:spcPct val="100000"/>
              </a:lnSpc>
              <a:spcBef>
                <a:spcPts val="1200"/>
              </a:spcBef>
              <a:spcAft>
                <a:spcPts val="0"/>
              </a:spcAft>
              <a:buClr>
                <a:srgbClr val="695D46"/>
              </a:buClr>
              <a:buSzPts val="1950"/>
              <a:buFont typeface="Arial"/>
              <a:buChar char="●"/>
            </a:pPr>
            <a:r>
              <a:rPr b="0" i="0" lang="en-US" sz="1500" u="none" cap="none" strike="noStrike">
                <a:solidFill>
                  <a:srgbClr val="000000"/>
                </a:solidFill>
                <a:latin typeface="Arial"/>
                <a:ea typeface="Arial"/>
                <a:cs typeface="Arial"/>
                <a:sym typeface="Arial"/>
              </a:rPr>
              <a:t>Patient dissatisfaction</a:t>
            </a:r>
            <a:endParaRPr b="0" i="0" sz="1500" u="none" cap="none" strike="noStrike">
              <a:solidFill>
                <a:srgbClr val="000000"/>
              </a:solidFill>
              <a:latin typeface="Arial"/>
              <a:ea typeface="Arial"/>
              <a:cs typeface="Arial"/>
              <a:sym typeface="Arial"/>
            </a:endParaRPr>
          </a:p>
          <a:p>
            <a:pPr indent="-285115" lvl="0" marL="326390" marR="0" rtl="0" algn="l">
              <a:lnSpc>
                <a:spcPct val="100000"/>
              </a:lnSpc>
              <a:spcBef>
                <a:spcPts val="1200"/>
              </a:spcBef>
              <a:spcAft>
                <a:spcPts val="0"/>
              </a:spcAft>
              <a:buClr>
                <a:srgbClr val="000000"/>
              </a:buClr>
              <a:buSzPts val="1500"/>
              <a:buFont typeface="Arial"/>
              <a:buChar char="●"/>
            </a:pPr>
            <a:r>
              <a:rPr b="0" i="0" lang="en-US" sz="1500" u="none" cap="none" strike="noStrike">
                <a:solidFill>
                  <a:srgbClr val="000000"/>
                </a:solidFill>
                <a:latin typeface="Arial"/>
                <a:ea typeface="Arial"/>
                <a:cs typeface="Arial"/>
                <a:sym typeface="Arial"/>
              </a:rPr>
              <a:t>Fragmentation of care</a:t>
            </a:r>
            <a:endParaRPr b="0" i="0" sz="1500" u="none" cap="none" strike="noStrike">
              <a:solidFill>
                <a:srgbClr val="000000"/>
              </a:solidFill>
              <a:latin typeface="Arial"/>
              <a:ea typeface="Arial"/>
              <a:cs typeface="Arial"/>
              <a:sym typeface="Arial"/>
            </a:endParaRPr>
          </a:p>
          <a:p>
            <a:pPr indent="-285115" lvl="0" marL="326390" marR="0" rtl="0" algn="l">
              <a:lnSpc>
                <a:spcPct val="100000"/>
              </a:lnSpc>
              <a:spcBef>
                <a:spcPts val="1200"/>
              </a:spcBef>
              <a:spcAft>
                <a:spcPts val="0"/>
              </a:spcAft>
              <a:buClr>
                <a:srgbClr val="000000"/>
              </a:buClr>
              <a:buSzPts val="1500"/>
              <a:buFont typeface="Arial"/>
              <a:buChar char="●"/>
            </a:pPr>
            <a:r>
              <a:rPr b="0" i="0" lang="en-US" sz="1500" u="none" cap="none" strike="noStrike">
                <a:solidFill>
                  <a:srgbClr val="000000"/>
                </a:solidFill>
                <a:latin typeface="Arial"/>
                <a:ea typeface="Arial"/>
                <a:cs typeface="Arial"/>
                <a:sym typeface="Arial"/>
              </a:rPr>
              <a:t>Lack of innovation in care</a:t>
            </a:r>
            <a:endParaRPr b="0" i="0" sz="1500" u="none" cap="none" strike="noStrike">
              <a:solidFill>
                <a:srgbClr val="000000"/>
              </a:solidFill>
              <a:latin typeface="Arial"/>
              <a:ea typeface="Arial"/>
              <a:cs typeface="Arial"/>
              <a:sym typeface="Arial"/>
            </a:endParaRPr>
          </a:p>
          <a:p>
            <a:pPr indent="-285115" lvl="0" marL="326390" marR="0" rtl="0" algn="l">
              <a:lnSpc>
                <a:spcPct val="100000"/>
              </a:lnSpc>
              <a:spcBef>
                <a:spcPts val="1200"/>
              </a:spcBef>
              <a:spcAft>
                <a:spcPts val="0"/>
              </a:spcAft>
              <a:buClr>
                <a:srgbClr val="000000"/>
              </a:buClr>
              <a:buSzPts val="1500"/>
              <a:buFont typeface="Arial"/>
              <a:buChar char="●"/>
            </a:pPr>
            <a:r>
              <a:rPr b="0" i="0" lang="en-US" sz="1500" u="none" cap="none" strike="noStrike">
                <a:solidFill>
                  <a:srgbClr val="000000"/>
                </a:solidFill>
                <a:latin typeface="Arial"/>
                <a:ea typeface="Arial"/>
                <a:cs typeface="Arial"/>
                <a:sym typeface="Arial"/>
              </a:rPr>
              <a:t>Costly SDOH program with poor outcomes </a:t>
            </a:r>
            <a:endParaRPr b="0" i="0" sz="1500" u="none" cap="none" strike="noStrike">
              <a:solidFill>
                <a:srgbClr val="000000"/>
              </a:solidFill>
              <a:latin typeface="Arial"/>
              <a:ea typeface="Arial"/>
              <a:cs typeface="Arial"/>
              <a:sym typeface="Arial"/>
            </a:endParaRPr>
          </a:p>
          <a:p>
            <a:pPr indent="-285115" lvl="0" marL="326390" marR="0" rtl="0" algn="l">
              <a:lnSpc>
                <a:spcPct val="100000"/>
              </a:lnSpc>
              <a:spcBef>
                <a:spcPts val="1200"/>
              </a:spcBef>
              <a:spcAft>
                <a:spcPts val="0"/>
              </a:spcAft>
              <a:buClr>
                <a:srgbClr val="000000"/>
              </a:buClr>
              <a:buSzPts val="1500"/>
              <a:buFont typeface="Arial"/>
              <a:buChar char="●"/>
            </a:pPr>
            <a:r>
              <a:rPr b="0" i="0" lang="en-US" sz="1500" u="none" cap="none" strike="noStrike">
                <a:solidFill>
                  <a:srgbClr val="000000"/>
                </a:solidFill>
                <a:latin typeface="Arial"/>
                <a:ea typeface="Arial"/>
                <a:cs typeface="Arial"/>
                <a:sym typeface="Arial"/>
              </a:rPr>
              <a:t>Clinical failures</a:t>
            </a:r>
            <a:endParaRPr b="0" i="0" sz="1500" u="none" cap="none" strike="noStrike">
              <a:solidFill>
                <a:srgbClr val="000000"/>
              </a:solidFill>
              <a:latin typeface="Arial"/>
              <a:ea typeface="Arial"/>
              <a:cs typeface="Arial"/>
              <a:sym typeface="Arial"/>
            </a:endParaRPr>
          </a:p>
        </p:txBody>
      </p:sp>
      <p:sp>
        <p:nvSpPr>
          <p:cNvPr id="206" name="Google Shape;206;p5"/>
          <p:cNvSpPr txBox="1"/>
          <p:nvPr/>
        </p:nvSpPr>
        <p:spPr>
          <a:xfrm>
            <a:off x="9729750" y="6295830"/>
            <a:ext cx="103505" cy="193675"/>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100"/>
              <a:buFont typeface="Arial"/>
              <a:buNone/>
            </a:pPr>
            <a:r>
              <a:rPr b="0" i="0" lang="en-US" sz="1100" u="none" cap="none" strike="noStrike">
                <a:solidFill>
                  <a:srgbClr val="695D46"/>
                </a:solidFill>
                <a:latin typeface="Arial"/>
                <a:ea typeface="Arial"/>
                <a:cs typeface="Arial"/>
                <a:sym typeface="Arial"/>
              </a:rPr>
              <a:t>5</a:t>
            </a:r>
            <a:endParaRPr b="0" i="0" sz="1100" u="none" cap="none" strike="noStrike">
              <a:solidFill>
                <a:srgbClr val="000000"/>
              </a:solidFill>
              <a:latin typeface="Arial"/>
              <a:ea typeface="Arial"/>
              <a:cs typeface="Arial"/>
              <a:sym typeface="Arial"/>
            </a:endParaRPr>
          </a:p>
        </p:txBody>
      </p:sp>
      <p:grpSp>
        <p:nvGrpSpPr>
          <p:cNvPr id="207" name="Google Shape;207;p5"/>
          <p:cNvGrpSpPr/>
          <p:nvPr/>
        </p:nvGrpSpPr>
        <p:grpSpPr>
          <a:xfrm>
            <a:off x="6568438" y="4500370"/>
            <a:ext cx="1313816" cy="1315720"/>
            <a:chOff x="6568438" y="4500370"/>
            <a:chExt cx="1313816" cy="1315720"/>
          </a:xfrm>
        </p:grpSpPr>
        <p:sp>
          <p:nvSpPr>
            <p:cNvPr id="208" name="Google Shape;208;p5"/>
            <p:cNvSpPr/>
            <p:nvPr/>
          </p:nvSpPr>
          <p:spPr>
            <a:xfrm>
              <a:off x="6568438" y="4500370"/>
              <a:ext cx="1313815" cy="1315720"/>
            </a:xfrm>
            <a:custGeom>
              <a:rect b="b" l="l" r="r" t="t"/>
              <a:pathLst>
                <a:path extrusionOk="0" h="1315720" w="1313815">
                  <a:moveTo>
                    <a:pt x="656844" y="0"/>
                  </a:moveTo>
                  <a:lnTo>
                    <a:pt x="607834" y="1803"/>
                  </a:lnTo>
                  <a:lnTo>
                    <a:pt x="559790" y="7124"/>
                  </a:lnTo>
                  <a:lnTo>
                    <a:pt x="512864" y="15836"/>
                  </a:lnTo>
                  <a:lnTo>
                    <a:pt x="467156" y="27825"/>
                  </a:lnTo>
                  <a:lnTo>
                    <a:pt x="422821" y="42951"/>
                  </a:lnTo>
                  <a:lnTo>
                    <a:pt x="379958" y="61086"/>
                  </a:lnTo>
                  <a:lnTo>
                    <a:pt x="338709" y="82118"/>
                  </a:lnTo>
                  <a:lnTo>
                    <a:pt x="299212" y="105905"/>
                  </a:lnTo>
                  <a:lnTo>
                    <a:pt x="261569" y="132333"/>
                  </a:lnTo>
                  <a:lnTo>
                    <a:pt x="225933" y="161277"/>
                  </a:lnTo>
                  <a:lnTo>
                    <a:pt x="192405" y="192595"/>
                  </a:lnTo>
                  <a:lnTo>
                    <a:pt x="161124" y="226174"/>
                  </a:lnTo>
                  <a:lnTo>
                    <a:pt x="132232" y="261886"/>
                  </a:lnTo>
                  <a:lnTo>
                    <a:pt x="105829" y="299605"/>
                  </a:lnTo>
                  <a:lnTo>
                    <a:pt x="82067" y="339191"/>
                  </a:lnTo>
                  <a:lnTo>
                    <a:pt x="61061" y="380542"/>
                  </a:lnTo>
                  <a:lnTo>
                    <a:pt x="42926" y="423519"/>
                  </a:lnTo>
                  <a:lnTo>
                    <a:pt x="27813" y="467994"/>
                  </a:lnTo>
                  <a:lnTo>
                    <a:pt x="15836" y="513841"/>
                  </a:lnTo>
                  <a:lnTo>
                    <a:pt x="7124" y="560933"/>
                  </a:lnTo>
                  <a:lnTo>
                    <a:pt x="1803" y="609155"/>
                  </a:lnTo>
                  <a:lnTo>
                    <a:pt x="0" y="658367"/>
                  </a:lnTo>
                  <a:lnTo>
                    <a:pt x="1803" y="707377"/>
                  </a:lnTo>
                  <a:lnTo>
                    <a:pt x="7124" y="755421"/>
                  </a:lnTo>
                  <a:lnTo>
                    <a:pt x="15836" y="802347"/>
                  </a:lnTo>
                  <a:lnTo>
                    <a:pt x="27813" y="848055"/>
                  </a:lnTo>
                  <a:lnTo>
                    <a:pt x="42926" y="892390"/>
                  </a:lnTo>
                  <a:lnTo>
                    <a:pt x="61061" y="935253"/>
                  </a:lnTo>
                  <a:lnTo>
                    <a:pt x="82067" y="976502"/>
                  </a:lnTo>
                  <a:lnTo>
                    <a:pt x="105829" y="1015999"/>
                  </a:lnTo>
                  <a:lnTo>
                    <a:pt x="132232" y="1053642"/>
                  </a:lnTo>
                  <a:lnTo>
                    <a:pt x="161124" y="1089278"/>
                  </a:lnTo>
                  <a:lnTo>
                    <a:pt x="192405" y="1122806"/>
                  </a:lnTo>
                  <a:lnTo>
                    <a:pt x="225933" y="1154087"/>
                  </a:lnTo>
                  <a:lnTo>
                    <a:pt x="261569" y="1182979"/>
                  </a:lnTo>
                  <a:lnTo>
                    <a:pt x="299212" y="1209382"/>
                  </a:lnTo>
                  <a:lnTo>
                    <a:pt x="338709" y="1233144"/>
                  </a:lnTo>
                  <a:lnTo>
                    <a:pt x="379958" y="1254150"/>
                  </a:lnTo>
                  <a:lnTo>
                    <a:pt x="422821" y="1272285"/>
                  </a:lnTo>
                  <a:lnTo>
                    <a:pt x="467156" y="1287398"/>
                  </a:lnTo>
                  <a:lnTo>
                    <a:pt x="512864" y="1299375"/>
                  </a:lnTo>
                  <a:lnTo>
                    <a:pt x="559790" y="1308087"/>
                  </a:lnTo>
                  <a:lnTo>
                    <a:pt x="607834" y="1313408"/>
                  </a:lnTo>
                  <a:lnTo>
                    <a:pt x="656844" y="1315211"/>
                  </a:lnTo>
                  <a:lnTo>
                    <a:pt x="705853" y="1313408"/>
                  </a:lnTo>
                  <a:lnTo>
                    <a:pt x="753897" y="1308087"/>
                  </a:lnTo>
                  <a:lnTo>
                    <a:pt x="800823" y="1299375"/>
                  </a:lnTo>
                  <a:lnTo>
                    <a:pt x="846531" y="1287398"/>
                  </a:lnTo>
                  <a:lnTo>
                    <a:pt x="890866" y="1272285"/>
                  </a:lnTo>
                  <a:lnTo>
                    <a:pt x="933729" y="1254150"/>
                  </a:lnTo>
                  <a:lnTo>
                    <a:pt x="974979" y="1233144"/>
                  </a:lnTo>
                  <a:lnTo>
                    <a:pt x="1014476" y="1209382"/>
                  </a:lnTo>
                  <a:lnTo>
                    <a:pt x="1052118" y="1182979"/>
                  </a:lnTo>
                  <a:lnTo>
                    <a:pt x="1087755" y="1154087"/>
                  </a:lnTo>
                  <a:lnTo>
                    <a:pt x="1121283" y="1122806"/>
                  </a:lnTo>
                  <a:lnTo>
                    <a:pt x="1152563" y="1089278"/>
                  </a:lnTo>
                  <a:lnTo>
                    <a:pt x="1181455" y="1053642"/>
                  </a:lnTo>
                  <a:lnTo>
                    <a:pt x="1207858" y="1015999"/>
                  </a:lnTo>
                  <a:lnTo>
                    <a:pt x="1231620" y="976502"/>
                  </a:lnTo>
                  <a:lnTo>
                    <a:pt x="1252626" y="935253"/>
                  </a:lnTo>
                  <a:lnTo>
                    <a:pt x="1270762" y="892390"/>
                  </a:lnTo>
                  <a:lnTo>
                    <a:pt x="1285875" y="848055"/>
                  </a:lnTo>
                  <a:lnTo>
                    <a:pt x="1297851" y="802347"/>
                  </a:lnTo>
                  <a:lnTo>
                    <a:pt x="1306563" y="755421"/>
                  </a:lnTo>
                  <a:lnTo>
                    <a:pt x="1311884" y="707377"/>
                  </a:lnTo>
                  <a:lnTo>
                    <a:pt x="1313688" y="658367"/>
                  </a:lnTo>
                  <a:lnTo>
                    <a:pt x="1311884" y="609155"/>
                  </a:lnTo>
                  <a:lnTo>
                    <a:pt x="1306563" y="560933"/>
                  </a:lnTo>
                  <a:lnTo>
                    <a:pt x="1297851" y="513841"/>
                  </a:lnTo>
                  <a:lnTo>
                    <a:pt x="1285875" y="467994"/>
                  </a:lnTo>
                  <a:lnTo>
                    <a:pt x="1270762" y="423519"/>
                  </a:lnTo>
                  <a:lnTo>
                    <a:pt x="1252626" y="380542"/>
                  </a:lnTo>
                  <a:lnTo>
                    <a:pt x="1231620" y="339191"/>
                  </a:lnTo>
                  <a:lnTo>
                    <a:pt x="1207858" y="299605"/>
                  </a:lnTo>
                  <a:lnTo>
                    <a:pt x="1181455" y="261886"/>
                  </a:lnTo>
                  <a:lnTo>
                    <a:pt x="1152563" y="226174"/>
                  </a:lnTo>
                  <a:lnTo>
                    <a:pt x="1121283" y="192595"/>
                  </a:lnTo>
                  <a:lnTo>
                    <a:pt x="1087755" y="161277"/>
                  </a:lnTo>
                  <a:lnTo>
                    <a:pt x="1052118" y="132333"/>
                  </a:lnTo>
                  <a:lnTo>
                    <a:pt x="1014476" y="105905"/>
                  </a:lnTo>
                  <a:lnTo>
                    <a:pt x="974979" y="82118"/>
                  </a:lnTo>
                  <a:lnTo>
                    <a:pt x="933729" y="61086"/>
                  </a:lnTo>
                  <a:lnTo>
                    <a:pt x="890866" y="42951"/>
                  </a:lnTo>
                  <a:lnTo>
                    <a:pt x="846531" y="27825"/>
                  </a:lnTo>
                  <a:lnTo>
                    <a:pt x="800823" y="15836"/>
                  </a:lnTo>
                  <a:lnTo>
                    <a:pt x="753897" y="7124"/>
                  </a:lnTo>
                  <a:lnTo>
                    <a:pt x="705853" y="1803"/>
                  </a:lnTo>
                  <a:lnTo>
                    <a:pt x="656844" y="0"/>
                  </a:lnTo>
                  <a:close/>
                </a:path>
              </a:pathLst>
            </a:custGeom>
            <a:solidFill>
              <a:srgbClr val="53823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9" name="Google Shape;209;p5"/>
            <p:cNvSpPr/>
            <p:nvPr/>
          </p:nvSpPr>
          <p:spPr>
            <a:xfrm>
              <a:off x="6568439" y="4500370"/>
              <a:ext cx="1313815" cy="1315720"/>
            </a:xfrm>
            <a:custGeom>
              <a:rect b="b" l="l" r="r" t="t"/>
              <a:pathLst>
                <a:path extrusionOk="0" h="1315720" w="1313815">
                  <a:moveTo>
                    <a:pt x="0" y="658367"/>
                  </a:moveTo>
                  <a:lnTo>
                    <a:pt x="1803" y="609155"/>
                  </a:lnTo>
                  <a:lnTo>
                    <a:pt x="7124" y="560933"/>
                  </a:lnTo>
                  <a:lnTo>
                    <a:pt x="15836" y="513841"/>
                  </a:lnTo>
                  <a:lnTo>
                    <a:pt x="27813" y="467994"/>
                  </a:lnTo>
                  <a:lnTo>
                    <a:pt x="42926" y="423519"/>
                  </a:lnTo>
                  <a:lnTo>
                    <a:pt x="61061" y="380542"/>
                  </a:lnTo>
                  <a:lnTo>
                    <a:pt x="82067" y="339191"/>
                  </a:lnTo>
                  <a:lnTo>
                    <a:pt x="105829" y="299605"/>
                  </a:lnTo>
                  <a:lnTo>
                    <a:pt x="132232" y="261886"/>
                  </a:lnTo>
                  <a:lnTo>
                    <a:pt x="161124" y="226174"/>
                  </a:lnTo>
                  <a:lnTo>
                    <a:pt x="192405" y="192595"/>
                  </a:lnTo>
                  <a:lnTo>
                    <a:pt x="225933" y="161277"/>
                  </a:lnTo>
                  <a:lnTo>
                    <a:pt x="261569" y="132333"/>
                  </a:lnTo>
                  <a:lnTo>
                    <a:pt x="299212" y="105905"/>
                  </a:lnTo>
                  <a:lnTo>
                    <a:pt x="338709" y="82118"/>
                  </a:lnTo>
                  <a:lnTo>
                    <a:pt x="379958" y="61086"/>
                  </a:lnTo>
                  <a:lnTo>
                    <a:pt x="422821" y="42951"/>
                  </a:lnTo>
                  <a:lnTo>
                    <a:pt x="467156" y="27825"/>
                  </a:lnTo>
                  <a:lnTo>
                    <a:pt x="512864" y="15836"/>
                  </a:lnTo>
                  <a:lnTo>
                    <a:pt x="559790" y="7124"/>
                  </a:lnTo>
                  <a:lnTo>
                    <a:pt x="607834" y="1803"/>
                  </a:lnTo>
                  <a:lnTo>
                    <a:pt x="656844" y="0"/>
                  </a:lnTo>
                  <a:lnTo>
                    <a:pt x="705853" y="1803"/>
                  </a:lnTo>
                  <a:lnTo>
                    <a:pt x="753897" y="7124"/>
                  </a:lnTo>
                  <a:lnTo>
                    <a:pt x="800823" y="15836"/>
                  </a:lnTo>
                  <a:lnTo>
                    <a:pt x="846531" y="27825"/>
                  </a:lnTo>
                  <a:lnTo>
                    <a:pt x="890866" y="42951"/>
                  </a:lnTo>
                  <a:lnTo>
                    <a:pt x="933729" y="61086"/>
                  </a:lnTo>
                  <a:lnTo>
                    <a:pt x="974979" y="82118"/>
                  </a:lnTo>
                  <a:lnTo>
                    <a:pt x="1014476" y="105905"/>
                  </a:lnTo>
                  <a:lnTo>
                    <a:pt x="1052118" y="132333"/>
                  </a:lnTo>
                  <a:lnTo>
                    <a:pt x="1087755" y="161277"/>
                  </a:lnTo>
                  <a:lnTo>
                    <a:pt x="1121283" y="192595"/>
                  </a:lnTo>
                  <a:lnTo>
                    <a:pt x="1152563" y="226174"/>
                  </a:lnTo>
                  <a:lnTo>
                    <a:pt x="1181455" y="261886"/>
                  </a:lnTo>
                  <a:lnTo>
                    <a:pt x="1207858" y="299605"/>
                  </a:lnTo>
                  <a:lnTo>
                    <a:pt x="1231620" y="339191"/>
                  </a:lnTo>
                  <a:lnTo>
                    <a:pt x="1252626" y="380542"/>
                  </a:lnTo>
                  <a:lnTo>
                    <a:pt x="1270762" y="423519"/>
                  </a:lnTo>
                  <a:lnTo>
                    <a:pt x="1285875" y="467994"/>
                  </a:lnTo>
                  <a:lnTo>
                    <a:pt x="1297851" y="513841"/>
                  </a:lnTo>
                  <a:lnTo>
                    <a:pt x="1306563" y="560933"/>
                  </a:lnTo>
                  <a:lnTo>
                    <a:pt x="1311884" y="609155"/>
                  </a:lnTo>
                  <a:lnTo>
                    <a:pt x="1313688" y="658367"/>
                  </a:lnTo>
                  <a:lnTo>
                    <a:pt x="1311884" y="707377"/>
                  </a:lnTo>
                  <a:lnTo>
                    <a:pt x="1306563" y="755421"/>
                  </a:lnTo>
                  <a:lnTo>
                    <a:pt x="1297851" y="802347"/>
                  </a:lnTo>
                  <a:lnTo>
                    <a:pt x="1285875" y="848055"/>
                  </a:lnTo>
                  <a:lnTo>
                    <a:pt x="1270762" y="892390"/>
                  </a:lnTo>
                  <a:lnTo>
                    <a:pt x="1252626" y="935253"/>
                  </a:lnTo>
                  <a:lnTo>
                    <a:pt x="1231620" y="976502"/>
                  </a:lnTo>
                  <a:lnTo>
                    <a:pt x="1207858" y="1015999"/>
                  </a:lnTo>
                  <a:lnTo>
                    <a:pt x="1181455" y="1053642"/>
                  </a:lnTo>
                  <a:lnTo>
                    <a:pt x="1152563" y="1089278"/>
                  </a:lnTo>
                  <a:lnTo>
                    <a:pt x="1121283" y="1122806"/>
                  </a:lnTo>
                  <a:lnTo>
                    <a:pt x="1087755" y="1154087"/>
                  </a:lnTo>
                  <a:lnTo>
                    <a:pt x="1052118" y="1182979"/>
                  </a:lnTo>
                  <a:lnTo>
                    <a:pt x="1014476" y="1209382"/>
                  </a:lnTo>
                  <a:lnTo>
                    <a:pt x="974979" y="1233144"/>
                  </a:lnTo>
                  <a:lnTo>
                    <a:pt x="933729" y="1254150"/>
                  </a:lnTo>
                  <a:lnTo>
                    <a:pt x="890866" y="1272285"/>
                  </a:lnTo>
                  <a:lnTo>
                    <a:pt x="846531" y="1287398"/>
                  </a:lnTo>
                  <a:lnTo>
                    <a:pt x="800823" y="1299375"/>
                  </a:lnTo>
                  <a:lnTo>
                    <a:pt x="753897" y="1308087"/>
                  </a:lnTo>
                  <a:lnTo>
                    <a:pt x="705853" y="1313408"/>
                  </a:lnTo>
                  <a:lnTo>
                    <a:pt x="656844" y="1315211"/>
                  </a:lnTo>
                  <a:lnTo>
                    <a:pt x="607834" y="1313408"/>
                  </a:lnTo>
                  <a:lnTo>
                    <a:pt x="559790" y="1308087"/>
                  </a:lnTo>
                  <a:lnTo>
                    <a:pt x="512864" y="1299375"/>
                  </a:lnTo>
                  <a:lnTo>
                    <a:pt x="467156" y="1287398"/>
                  </a:lnTo>
                  <a:lnTo>
                    <a:pt x="422821" y="1272285"/>
                  </a:lnTo>
                  <a:lnTo>
                    <a:pt x="379958" y="1254150"/>
                  </a:lnTo>
                  <a:lnTo>
                    <a:pt x="338709" y="1233144"/>
                  </a:lnTo>
                  <a:lnTo>
                    <a:pt x="299212" y="1209382"/>
                  </a:lnTo>
                  <a:lnTo>
                    <a:pt x="261569" y="1182979"/>
                  </a:lnTo>
                  <a:lnTo>
                    <a:pt x="225933" y="1154087"/>
                  </a:lnTo>
                  <a:lnTo>
                    <a:pt x="192405" y="1122806"/>
                  </a:lnTo>
                  <a:lnTo>
                    <a:pt x="161124" y="1089278"/>
                  </a:lnTo>
                  <a:lnTo>
                    <a:pt x="132232" y="1053642"/>
                  </a:lnTo>
                  <a:lnTo>
                    <a:pt x="105829" y="1015999"/>
                  </a:lnTo>
                  <a:lnTo>
                    <a:pt x="82067" y="976502"/>
                  </a:lnTo>
                  <a:lnTo>
                    <a:pt x="61061" y="935253"/>
                  </a:lnTo>
                  <a:lnTo>
                    <a:pt x="42926" y="892390"/>
                  </a:lnTo>
                  <a:lnTo>
                    <a:pt x="27813" y="848055"/>
                  </a:lnTo>
                  <a:lnTo>
                    <a:pt x="15836" y="802347"/>
                  </a:lnTo>
                  <a:lnTo>
                    <a:pt x="7124" y="755421"/>
                  </a:lnTo>
                  <a:lnTo>
                    <a:pt x="1803" y="707377"/>
                  </a:lnTo>
                  <a:lnTo>
                    <a:pt x="0" y="658367"/>
                  </a:lnTo>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10" name="Google Shape;210;p5"/>
          <p:cNvSpPr txBox="1"/>
          <p:nvPr/>
        </p:nvSpPr>
        <p:spPr>
          <a:xfrm>
            <a:off x="6821910" y="4882145"/>
            <a:ext cx="789940" cy="666464"/>
          </a:xfrm>
          <a:prstGeom prst="rect">
            <a:avLst/>
          </a:prstGeom>
          <a:noFill/>
          <a:ln>
            <a:noFill/>
          </a:ln>
        </p:spPr>
        <p:txBody>
          <a:bodyPr anchorCtr="0" anchor="t" bIns="0" lIns="0" spcFirstLastPara="1" rIns="0" wrap="square" tIns="12700">
            <a:spAutoFit/>
          </a:bodyPr>
          <a:lstStyle/>
          <a:p>
            <a:pPr indent="0" lvl="0" marL="32384" marR="0" rtl="0" algn="ctr">
              <a:lnSpc>
                <a:spcPct val="118461"/>
              </a:lnSpc>
              <a:spcBef>
                <a:spcPts val="0"/>
              </a:spcBef>
              <a:spcAft>
                <a:spcPts val="0"/>
              </a:spcAft>
              <a:buClr>
                <a:srgbClr val="000000"/>
              </a:buClr>
              <a:buSzPts val="1200"/>
              <a:buFont typeface="Arial"/>
              <a:buNone/>
            </a:pPr>
            <a:r>
              <a:rPr b="0" i="0" lang="en-US" sz="1200" u="none" cap="none" strike="noStrike">
                <a:solidFill>
                  <a:srgbClr val="FFFFFF"/>
                </a:solidFill>
                <a:latin typeface="Arial"/>
                <a:ea typeface="Arial"/>
                <a:cs typeface="Arial"/>
                <a:sym typeface="Arial"/>
              </a:rPr>
              <a:t>Healthcare Waste</a:t>
            </a:r>
            <a:endParaRPr b="0" i="0" sz="1400" u="none" cap="none" strike="noStrike">
              <a:solidFill>
                <a:srgbClr val="000000"/>
              </a:solidFill>
              <a:latin typeface="Arial"/>
              <a:ea typeface="Arial"/>
              <a:cs typeface="Arial"/>
              <a:sym typeface="Arial"/>
            </a:endParaRPr>
          </a:p>
          <a:p>
            <a:pPr indent="0" lvl="0" marL="32384" marR="0" rtl="0" algn="ctr">
              <a:lnSpc>
                <a:spcPct val="118461"/>
              </a:lnSpc>
              <a:spcBef>
                <a:spcPts val="0"/>
              </a:spcBef>
              <a:spcAft>
                <a:spcPts val="0"/>
              </a:spcAft>
              <a:buClr>
                <a:srgbClr val="000000"/>
              </a:buClr>
              <a:buSzPts val="1200"/>
              <a:buFont typeface="Arial"/>
              <a:buNone/>
            </a:pPr>
            <a:r>
              <a:rPr b="0" i="0" lang="en-US" sz="1200" u="none" cap="none" strike="noStrike">
                <a:solidFill>
                  <a:srgbClr val="FFFFFF"/>
                </a:solidFill>
                <a:latin typeface="Arial"/>
                <a:ea typeface="Arial"/>
                <a:cs typeface="Arial"/>
                <a:sym typeface="Arial"/>
              </a:rPr>
              <a:t>$</a:t>
            </a:r>
            <a:endParaRPr b="0" i="0" sz="1200" u="none" cap="none" strike="noStrike">
              <a:solidFill>
                <a:srgbClr val="000000"/>
              </a:solidFill>
              <a:latin typeface="Arial"/>
              <a:ea typeface="Arial"/>
              <a:cs typeface="Arial"/>
              <a:sym typeface="Arial"/>
            </a:endParaRPr>
          </a:p>
        </p:txBody>
      </p:sp>
      <p:grpSp>
        <p:nvGrpSpPr>
          <p:cNvPr id="211" name="Google Shape;211;p5"/>
          <p:cNvGrpSpPr/>
          <p:nvPr/>
        </p:nvGrpSpPr>
        <p:grpSpPr>
          <a:xfrm>
            <a:off x="4672571" y="4658866"/>
            <a:ext cx="1826260" cy="998219"/>
            <a:chOff x="4672571" y="4658866"/>
            <a:chExt cx="1826260" cy="998219"/>
          </a:xfrm>
        </p:grpSpPr>
        <p:sp>
          <p:nvSpPr>
            <p:cNvPr id="212" name="Google Shape;212;p5"/>
            <p:cNvSpPr/>
            <p:nvPr/>
          </p:nvSpPr>
          <p:spPr>
            <a:xfrm>
              <a:off x="4672571" y="4658866"/>
              <a:ext cx="1826260" cy="998219"/>
            </a:xfrm>
            <a:custGeom>
              <a:rect b="b" l="l" r="r" t="t"/>
              <a:pathLst>
                <a:path extrusionOk="0" h="998220" w="1826260">
                  <a:moveTo>
                    <a:pt x="1147584" y="0"/>
                  </a:moveTo>
                  <a:lnTo>
                    <a:pt x="99059" y="0"/>
                  </a:lnTo>
                  <a:lnTo>
                    <a:pt x="60439" y="7772"/>
                  </a:lnTo>
                  <a:lnTo>
                    <a:pt x="28956" y="28956"/>
                  </a:lnTo>
                  <a:lnTo>
                    <a:pt x="7772" y="60439"/>
                  </a:lnTo>
                  <a:lnTo>
                    <a:pt x="0" y="99060"/>
                  </a:lnTo>
                  <a:lnTo>
                    <a:pt x="0" y="899160"/>
                  </a:lnTo>
                  <a:lnTo>
                    <a:pt x="7772" y="937793"/>
                  </a:lnTo>
                  <a:lnTo>
                    <a:pt x="28956" y="969264"/>
                  </a:lnTo>
                  <a:lnTo>
                    <a:pt x="60439" y="990460"/>
                  </a:lnTo>
                  <a:lnTo>
                    <a:pt x="99059" y="998220"/>
                  </a:lnTo>
                  <a:lnTo>
                    <a:pt x="1147584" y="998220"/>
                  </a:lnTo>
                  <a:lnTo>
                    <a:pt x="1186433" y="990460"/>
                  </a:lnTo>
                  <a:lnTo>
                    <a:pt x="1218438" y="969264"/>
                  </a:lnTo>
                  <a:lnTo>
                    <a:pt x="1240155" y="937793"/>
                  </a:lnTo>
                  <a:lnTo>
                    <a:pt x="1248156" y="899160"/>
                  </a:lnTo>
                  <a:lnTo>
                    <a:pt x="1248156" y="611136"/>
                  </a:lnTo>
                  <a:lnTo>
                    <a:pt x="1638300" y="611136"/>
                  </a:lnTo>
                  <a:lnTo>
                    <a:pt x="1638300" y="687336"/>
                  </a:lnTo>
                  <a:lnTo>
                    <a:pt x="1825752" y="499872"/>
                  </a:lnTo>
                  <a:lnTo>
                    <a:pt x="1638300" y="312420"/>
                  </a:lnTo>
                  <a:lnTo>
                    <a:pt x="1638300" y="387108"/>
                  </a:lnTo>
                  <a:lnTo>
                    <a:pt x="1248156" y="387108"/>
                  </a:lnTo>
                  <a:lnTo>
                    <a:pt x="1248156" y="99060"/>
                  </a:lnTo>
                  <a:lnTo>
                    <a:pt x="1240155" y="60439"/>
                  </a:lnTo>
                  <a:lnTo>
                    <a:pt x="1218438" y="28956"/>
                  </a:lnTo>
                  <a:lnTo>
                    <a:pt x="1186433" y="7772"/>
                  </a:lnTo>
                  <a:lnTo>
                    <a:pt x="1147584" y="0"/>
                  </a:lnTo>
                  <a:close/>
                </a:path>
              </a:pathLst>
            </a:custGeom>
            <a:solidFill>
              <a:srgbClr val="6FAC4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3" name="Google Shape;213;p5"/>
            <p:cNvSpPr/>
            <p:nvPr/>
          </p:nvSpPr>
          <p:spPr>
            <a:xfrm>
              <a:off x="4672584" y="4658866"/>
              <a:ext cx="1248410" cy="998219"/>
            </a:xfrm>
            <a:custGeom>
              <a:rect b="b" l="l" r="r" t="t"/>
              <a:pathLst>
                <a:path extrusionOk="0" h="998220" w="1248410">
                  <a:moveTo>
                    <a:pt x="0" y="99060"/>
                  </a:moveTo>
                  <a:lnTo>
                    <a:pt x="7759" y="60439"/>
                  </a:lnTo>
                  <a:lnTo>
                    <a:pt x="28956" y="28956"/>
                  </a:lnTo>
                  <a:lnTo>
                    <a:pt x="60439" y="7759"/>
                  </a:lnTo>
                  <a:lnTo>
                    <a:pt x="99060" y="0"/>
                  </a:lnTo>
                  <a:lnTo>
                    <a:pt x="1147572" y="0"/>
                  </a:lnTo>
                  <a:lnTo>
                    <a:pt x="1186434" y="7759"/>
                  </a:lnTo>
                  <a:lnTo>
                    <a:pt x="1218438" y="28956"/>
                  </a:lnTo>
                  <a:lnTo>
                    <a:pt x="1240155" y="60439"/>
                  </a:lnTo>
                  <a:lnTo>
                    <a:pt x="1248156" y="99060"/>
                  </a:lnTo>
                  <a:lnTo>
                    <a:pt x="1248156" y="899160"/>
                  </a:lnTo>
                  <a:lnTo>
                    <a:pt x="1240155" y="937780"/>
                  </a:lnTo>
                  <a:lnTo>
                    <a:pt x="1218438" y="969264"/>
                  </a:lnTo>
                  <a:lnTo>
                    <a:pt x="1186434" y="990460"/>
                  </a:lnTo>
                  <a:lnTo>
                    <a:pt x="1147572" y="998220"/>
                  </a:lnTo>
                  <a:lnTo>
                    <a:pt x="99060" y="998220"/>
                  </a:lnTo>
                  <a:lnTo>
                    <a:pt x="60439" y="990460"/>
                  </a:lnTo>
                  <a:lnTo>
                    <a:pt x="28956" y="969264"/>
                  </a:lnTo>
                  <a:lnTo>
                    <a:pt x="7759" y="937780"/>
                  </a:lnTo>
                  <a:lnTo>
                    <a:pt x="0" y="899160"/>
                  </a:lnTo>
                  <a:lnTo>
                    <a:pt x="0" y="9906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14" name="Google Shape;214;p5"/>
          <p:cNvSpPr txBox="1"/>
          <p:nvPr/>
        </p:nvSpPr>
        <p:spPr>
          <a:xfrm>
            <a:off x="4802628" y="4938128"/>
            <a:ext cx="988322" cy="467436"/>
          </a:xfrm>
          <a:prstGeom prst="rect">
            <a:avLst/>
          </a:prstGeom>
          <a:noFill/>
          <a:ln>
            <a:noFill/>
          </a:ln>
        </p:spPr>
        <p:txBody>
          <a:bodyPr anchorCtr="0" anchor="t" bIns="0" lIns="0" spcFirstLastPara="1" rIns="0" wrap="square" tIns="34925">
            <a:spAutoFit/>
          </a:bodyPr>
          <a:lstStyle/>
          <a:p>
            <a:pPr indent="71120" lvl="0" marL="12700" marR="5080" rtl="0" algn="l">
              <a:lnSpc>
                <a:spcPct val="107692"/>
              </a:lnSpc>
              <a:spcBef>
                <a:spcPts val="0"/>
              </a:spcBef>
              <a:spcAft>
                <a:spcPts val="0"/>
              </a:spcAft>
              <a:buClr>
                <a:srgbClr val="000000"/>
              </a:buClr>
              <a:buSzPts val="1300"/>
              <a:buFont typeface="Arial"/>
              <a:buNone/>
            </a:pPr>
            <a:r>
              <a:rPr b="0" i="0" lang="en-US" sz="1300" u="none" cap="none" strike="noStrike">
                <a:solidFill>
                  <a:srgbClr val="FFFFFF"/>
                </a:solidFill>
                <a:latin typeface="Arial"/>
                <a:ea typeface="Arial"/>
                <a:cs typeface="Arial"/>
                <a:sym typeface="Arial"/>
              </a:rPr>
              <a:t>Delayed Discharge</a:t>
            </a:r>
            <a:endParaRPr b="0" i="0" sz="1300" u="none" cap="none" strike="noStrike">
              <a:solidFill>
                <a:srgbClr val="000000"/>
              </a:solidFill>
              <a:latin typeface="Arial"/>
              <a:ea typeface="Arial"/>
              <a:cs typeface="Arial"/>
              <a:sym typeface="Arial"/>
            </a:endParaRPr>
          </a:p>
        </p:txBody>
      </p:sp>
      <p:grpSp>
        <p:nvGrpSpPr>
          <p:cNvPr id="215" name="Google Shape;215;p5"/>
          <p:cNvGrpSpPr/>
          <p:nvPr/>
        </p:nvGrpSpPr>
        <p:grpSpPr>
          <a:xfrm>
            <a:off x="5236464" y="3294886"/>
            <a:ext cx="1473835" cy="1348753"/>
            <a:chOff x="5236464" y="3294886"/>
            <a:chExt cx="1473835" cy="1348753"/>
          </a:xfrm>
        </p:grpSpPr>
        <p:sp>
          <p:nvSpPr>
            <p:cNvPr id="216" name="Google Shape;216;p5"/>
            <p:cNvSpPr/>
            <p:nvPr/>
          </p:nvSpPr>
          <p:spPr>
            <a:xfrm>
              <a:off x="5236464" y="3294899"/>
              <a:ext cx="1473835" cy="1348740"/>
            </a:xfrm>
            <a:custGeom>
              <a:rect b="b" l="l" r="r" t="t"/>
              <a:pathLst>
                <a:path extrusionOk="0" h="1348739" w="1473834">
                  <a:moveTo>
                    <a:pt x="1149095" y="0"/>
                  </a:moveTo>
                  <a:lnTo>
                    <a:pt x="100583" y="0"/>
                  </a:lnTo>
                  <a:lnTo>
                    <a:pt x="61721" y="7759"/>
                  </a:lnTo>
                  <a:lnTo>
                    <a:pt x="29717" y="28956"/>
                  </a:lnTo>
                  <a:lnTo>
                    <a:pt x="8000" y="60426"/>
                  </a:lnTo>
                  <a:lnTo>
                    <a:pt x="0" y="99060"/>
                  </a:lnTo>
                  <a:lnTo>
                    <a:pt x="0" y="899160"/>
                  </a:lnTo>
                  <a:lnTo>
                    <a:pt x="8000" y="937780"/>
                  </a:lnTo>
                  <a:lnTo>
                    <a:pt x="29717" y="969264"/>
                  </a:lnTo>
                  <a:lnTo>
                    <a:pt x="61721" y="990447"/>
                  </a:lnTo>
                  <a:lnTo>
                    <a:pt x="100583" y="998220"/>
                  </a:lnTo>
                  <a:lnTo>
                    <a:pt x="963790" y="998220"/>
                  </a:lnTo>
                  <a:lnTo>
                    <a:pt x="1261859" y="1296911"/>
                  </a:lnTo>
                  <a:lnTo>
                    <a:pt x="1210043" y="1348727"/>
                  </a:lnTo>
                  <a:lnTo>
                    <a:pt x="1473695" y="1348727"/>
                  </a:lnTo>
                  <a:lnTo>
                    <a:pt x="1473695" y="1083551"/>
                  </a:lnTo>
                  <a:lnTo>
                    <a:pt x="1421879" y="1136891"/>
                  </a:lnTo>
                  <a:lnTo>
                    <a:pt x="1233792" y="949210"/>
                  </a:lnTo>
                  <a:lnTo>
                    <a:pt x="1241678" y="937780"/>
                  </a:lnTo>
                  <a:lnTo>
                    <a:pt x="1249680" y="899160"/>
                  </a:lnTo>
                  <a:lnTo>
                    <a:pt x="1249680" y="99060"/>
                  </a:lnTo>
                  <a:lnTo>
                    <a:pt x="1241678" y="60426"/>
                  </a:lnTo>
                  <a:lnTo>
                    <a:pt x="1219961" y="28956"/>
                  </a:lnTo>
                  <a:lnTo>
                    <a:pt x="1187958" y="7759"/>
                  </a:lnTo>
                  <a:lnTo>
                    <a:pt x="1149095" y="0"/>
                  </a:lnTo>
                  <a:close/>
                </a:path>
              </a:pathLst>
            </a:custGeom>
            <a:solidFill>
              <a:srgbClr val="00799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7" name="Google Shape;217;p5"/>
            <p:cNvSpPr/>
            <p:nvPr/>
          </p:nvSpPr>
          <p:spPr>
            <a:xfrm>
              <a:off x="5236464" y="3294886"/>
              <a:ext cx="1249680" cy="998219"/>
            </a:xfrm>
            <a:custGeom>
              <a:rect b="b" l="l" r="r" t="t"/>
              <a:pathLst>
                <a:path extrusionOk="0" h="998220" w="1249679">
                  <a:moveTo>
                    <a:pt x="0" y="99060"/>
                  </a:moveTo>
                  <a:lnTo>
                    <a:pt x="8001" y="60439"/>
                  </a:lnTo>
                  <a:lnTo>
                    <a:pt x="29718" y="28956"/>
                  </a:lnTo>
                  <a:lnTo>
                    <a:pt x="61722" y="7759"/>
                  </a:lnTo>
                  <a:lnTo>
                    <a:pt x="100584" y="0"/>
                  </a:lnTo>
                  <a:lnTo>
                    <a:pt x="1149096" y="0"/>
                  </a:lnTo>
                  <a:lnTo>
                    <a:pt x="1187958" y="7759"/>
                  </a:lnTo>
                  <a:lnTo>
                    <a:pt x="1219962" y="28956"/>
                  </a:lnTo>
                  <a:lnTo>
                    <a:pt x="1241679" y="60439"/>
                  </a:lnTo>
                  <a:lnTo>
                    <a:pt x="1249680" y="99060"/>
                  </a:lnTo>
                  <a:lnTo>
                    <a:pt x="1249680" y="899160"/>
                  </a:lnTo>
                  <a:lnTo>
                    <a:pt x="1241679" y="937780"/>
                  </a:lnTo>
                  <a:lnTo>
                    <a:pt x="1219962" y="969264"/>
                  </a:lnTo>
                  <a:lnTo>
                    <a:pt x="1187958" y="990460"/>
                  </a:lnTo>
                  <a:lnTo>
                    <a:pt x="1149096" y="998220"/>
                  </a:lnTo>
                  <a:lnTo>
                    <a:pt x="100584" y="998220"/>
                  </a:lnTo>
                  <a:lnTo>
                    <a:pt x="61722" y="990460"/>
                  </a:lnTo>
                  <a:lnTo>
                    <a:pt x="29718" y="969264"/>
                  </a:lnTo>
                  <a:lnTo>
                    <a:pt x="8001" y="937780"/>
                  </a:lnTo>
                  <a:lnTo>
                    <a:pt x="0" y="899160"/>
                  </a:lnTo>
                  <a:lnTo>
                    <a:pt x="0" y="9906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18" name="Google Shape;218;p5"/>
          <p:cNvSpPr txBox="1"/>
          <p:nvPr/>
        </p:nvSpPr>
        <p:spPr>
          <a:xfrm>
            <a:off x="5365008" y="3665739"/>
            <a:ext cx="1096325" cy="219155"/>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Clr>
                <a:srgbClr val="000000"/>
              </a:buClr>
              <a:buSzPts val="1300"/>
              <a:buFont typeface="Arial"/>
              <a:buNone/>
            </a:pPr>
            <a:r>
              <a:rPr b="0" i="0" lang="en-US" sz="1300" u="none" cap="none" strike="noStrike">
                <a:solidFill>
                  <a:srgbClr val="FFFFFF"/>
                </a:solidFill>
                <a:latin typeface="Arial"/>
                <a:ea typeface="Arial"/>
                <a:cs typeface="Arial"/>
                <a:sym typeface="Arial"/>
              </a:rPr>
              <a:t>Readmission</a:t>
            </a:r>
            <a:endParaRPr b="0" i="0" sz="1300" u="none" cap="none" strike="noStrike">
              <a:solidFill>
                <a:srgbClr val="000000"/>
              </a:solidFill>
              <a:latin typeface="Arial"/>
              <a:ea typeface="Arial"/>
              <a:cs typeface="Arial"/>
              <a:sym typeface="Arial"/>
            </a:endParaRPr>
          </a:p>
        </p:txBody>
      </p:sp>
      <p:grpSp>
        <p:nvGrpSpPr>
          <p:cNvPr id="219" name="Google Shape;219;p5"/>
          <p:cNvGrpSpPr/>
          <p:nvPr/>
        </p:nvGrpSpPr>
        <p:grpSpPr>
          <a:xfrm>
            <a:off x="6600442" y="2729482"/>
            <a:ext cx="1248412" cy="1702435"/>
            <a:chOff x="6600442" y="2729482"/>
            <a:chExt cx="1248412" cy="1702435"/>
          </a:xfrm>
        </p:grpSpPr>
        <p:sp>
          <p:nvSpPr>
            <p:cNvPr id="220" name="Google Shape;220;p5"/>
            <p:cNvSpPr/>
            <p:nvPr/>
          </p:nvSpPr>
          <p:spPr>
            <a:xfrm>
              <a:off x="6600444" y="2729482"/>
              <a:ext cx="1248410" cy="1702435"/>
            </a:xfrm>
            <a:custGeom>
              <a:rect b="b" l="l" r="r" t="t"/>
              <a:pathLst>
                <a:path extrusionOk="0" h="1702435" w="1248409">
                  <a:moveTo>
                    <a:pt x="1149095" y="0"/>
                  </a:moveTo>
                  <a:lnTo>
                    <a:pt x="100583" y="0"/>
                  </a:lnTo>
                  <a:lnTo>
                    <a:pt x="61721" y="8001"/>
                  </a:lnTo>
                  <a:lnTo>
                    <a:pt x="29717" y="29718"/>
                  </a:lnTo>
                  <a:lnTo>
                    <a:pt x="8000" y="61722"/>
                  </a:lnTo>
                  <a:lnTo>
                    <a:pt x="0" y="100584"/>
                  </a:lnTo>
                  <a:lnTo>
                    <a:pt x="0" y="899160"/>
                  </a:lnTo>
                  <a:lnTo>
                    <a:pt x="8000" y="938022"/>
                  </a:lnTo>
                  <a:lnTo>
                    <a:pt x="29717" y="970026"/>
                  </a:lnTo>
                  <a:lnTo>
                    <a:pt x="61721" y="991743"/>
                  </a:lnTo>
                  <a:lnTo>
                    <a:pt x="100583" y="999744"/>
                  </a:lnTo>
                  <a:lnTo>
                    <a:pt x="512051" y="999744"/>
                  </a:lnTo>
                  <a:lnTo>
                    <a:pt x="512051" y="1514868"/>
                  </a:lnTo>
                  <a:lnTo>
                    <a:pt x="437387" y="1514868"/>
                  </a:lnTo>
                  <a:lnTo>
                    <a:pt x="624827" y="1702308"/>
                  </a:lnTo>
                  <a:lnTo>
                    <a:pt x="812279" y="1514868"/>
                  </a:lnTo>
                  <a:lnTo>
                    <a:pt x="737615" y="1514868"/>
                  </a:lnTo>
                  <a:lnTo>
                    <a:pt x="737615" y="999744"/>
                  </a:lnTo>
                  <a:lnTo>
                    <a:pt x="1149095" y="999744"/>
                  </a:lnTo>
                  <a:lnTo>
                    <a:pt x="1187716" y="991743"/>
                  </a:lnTo>
                  <a:lnTo>
                    <a:pt x="1219199" y="970026"/>
                  </a:lnTo>
                  <a:lnTo>
                    <a:pt x="1240383" y="938022"/>
                  </a:lnTo>
                  <a:lnTo>
                    <a:pt x="1248155" y="899160"/>
                  </a:lnTo>
                  <a:lnTo>
                    <a:pt x="1248155" y="100584"/>
                  </a:lnTo>
                  <a:lnTo>
                    <a:pt x="1240383" y="61722"/>
                  </a:lnTo>
                  <a:lnTo>
                    <a:pt x="1219199" y="29718"/>
                  </a:lnTo>
                  <a:lnTo>
                    <a:pt x="1187716" y="8001"/>
                  </a:lnTo>
                  <a:lnTo>
                    <a:pt x="1149095" y="0"/>
                  </a:lnTo>
                  <a:close/>
                </a:path>
              </a:pathLst>
            </a:custGeom>
            <a:solidFill>
              <a:srgbClr val="7D5F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21" name="Google Shape;221;p5"/>
            <p:cNvSpPr/>
            <p:nvPr/>
          </p:nvSpPr>
          <p:spPr>
            <a:xfrm>
              <a:off x="6600442" y="2729482"/>
              <a:ext cx="1248410" cy="1000125"/>
            </a:xfrm>
            <a:custGeom>
              <a:rect b="b" l="l" r="r" t="t"/>
              <a:pathLst>
                <a:path extrusionOk="0" h="1000125" w="1248409">
                  <a:moveTo>
                    <a:pt x="0" y="100584"/>
                  </a:moveTo>
                  <a:lnTo>
                    <a:pt x="8001" y="61722"/>
                  </a:lnTo>
                  <a:lnTo>
                    <a:pt x="29718" y="29718"/>
                  </a:lnTo>
                  <a:lnTo>
                    <a:pt x="61722" y="8001"/>
                  </a:lnTo>
                  <a:lnTo>
                    <a:pt x="100584" y="0"/>
                  </a:lnTo>
                  <a:lnTo>
                    <a:pt x="1149096" y="0"/>
                  </a:lnTo>
                  <a:lnTo>
                    <a:pt x="1187716" y="8001"/>
                  </a:lnTo>
                  <a:lnTo>
                    <a:pt x="1219200" y="29718"/>
                  </a:lnTo>
                  <a:lnTo>
                    <a:pt x="1240396" y="61722"/>
                  </a:lnTo>
                  <a:lnTo>
                    <a:pt x="1248156" y="100584"/>
                  </a:lnTo>
                  <a:lnTo>
                    <a:pt x="1248156" y="899160"/>
                  </a:lnTo>
                  <a:lnTo>
                    <a:pt x="1240396" y="938022"/>
                  </a:lnTo>
                  <a:lnTo>
                    <a:pt x="1219200" y="970026"/>
                  </a:lnTo>
                  <a:lnTo>
                    <a:pt x="1187716" y="991743"/>
                  </a:lnTo>
                  <a:lnTo>
                    <a:pt x="1149096" y="999744"/>
                  </a:lnTo>
                  <a:lnTo>
                    <a:pt x="100584" y="999744"/>
                  </a:lnTo>
                  <a:lnTo>
                    <a:pt x="61722" y="991743"/>
                  </a:lnTo>
                  <a:lnTo>
                    <a:pt x="29718" y="970026"/>
                  </a:lnTo>
                  <a:lnTo>
                    <a:pt x="8001" y="938022"/>
                  </a:lnTo>
                  <a:lnTo>
                    <a:pt x="0" y="899160"/>
                  </a:lnTo>
                  <a:lnTo>
                    <a:pt x="0" y="100584"/>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22" name="Google Shape;222;p5"/>
          <p:cNvSpPr txBox="1"/>
          <p:nvPr/>
        </p:nvSpPr>
        <p:spPr>
          <a:xfrm>
            <a:off x="6849407" y="3100362"/>
            <a:ext cx="732790" cy="223520"/>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Clr>
                <a:srgbClr val="000000"/>
              </a:buClr>
              <a:buSzPts val="1300"/>
              <a:buFont typeface="Arial"/>
              <a:buNone/>
            </a:pPr>
            <a:r>
              <a:rPr b="0" i="0" lang="en-US" sz="1300" u="none" cap="none" strike="noStrike">
                <a:solidFill>
                  <a:srgbClr val="FFFFFF"/>
                </a:solidFill>
                <a:latin typeface="Arial"/>
                <a:ea typeface="Arial"/>
                <a:cs typeface="Arial"/>
                <a:sym typeface="Arial"/>
              </a:rPr>
              <a:t>Care Gap</a:t>
            </a:r>
            <a:endParaRPr b="0" i="0" sz="1300" u="none" cap="none" strike="noStrike">
              <a:solidFill>
                <a:srgbClr val="000000"/>
              </a:solidFill>
              <a:latin typeface="Arial"/>
              <a:ea typeface="Arial"/>
              <a:cs typeface="Arial"/>
              <a:sym typeface="Arial"/>
            </a:endParaRPr>
          </a:p>
        </p:txBody>
      </p:sp>
      <p:grpSp>
        <p:nvGrpSpPr>
          <p:cNvPr id="223" name="Google Shape;223;p5"/>
          <p:cNvGrpSpPr/>
          <p:nvPr/>
        </p:nvGrpSpPr>
        <p:grpSpPr>
          <a:xfrm>
            <a:off x="7721310" y="3294886"/>
            <a:ext cx="1473972" cy="1348753"/>
            <a:chOff x="7738860" y="3294886"/>
            <a:chExt cx="1473972" cy="1348753"/>
          </a:xfrm>
        </p:grpSpPr>
        <p:sp>
          <p:nvSpPr>
            <p:cNvPr id="224" name="Google Shape;224;p5"/>
            <p:cNvSpPr/>
            <p:nvPr/>
          </p:nvSpPr>
          <p:spPr>
            <a:xfrm>
              <a:off x="7738860" y="3294899"/>
              <a:ext cx="1473835" cy="1348740"/>
            </a:xfrm>
            <a:custGeom>
              <a:rect b="b" l="l" r="r" t="t"/>
              <a:pathLst>
                <a:path extrusionOk="0" h="1348739" w="1473834">
                  <a:moveTo>
                    <a:pt x="1374647" y="0"/>
                  </a:moveTo>
                  <a:lnTo>
                    <a:pt x="326135" y="0"/>
                  </a:lnTo>
                  <a:lnTo>
                    <a:pt x="287273" y="7759"/>
                  </a:lnTo>
                  <a:lnTo>
                    <a:pt x="255269" y="28956"/>
                  </a:lnTo>
                  <a:lnTo>
                    <a:pt x="233552" y="60426"/>
                  </a:lnTo>
                  <a:lnTo>
                    <a:pt x="225551" y="99060"/>
                  </a:lnTo>
                  <a:lnTo>
                    <a:pt x="225551" y="899160"/>
                  </a:lnTo>
                  <a:lnTo>
                    <a:pt x="233552" y="937780"/>
                  </a:lnTo>
                  <a:lnTo>
                    <a:pt x="241426" y="949210"/>
                  </a:lnTo>
                  <a:lnTo>
                    <a:pt x="53352" y="1136891"/>
                  </a:lnTo>
                  <a:lnTo>
                    <a:pt x="0" y="1083551"/>
                  </a:lnTo>
                  <a:lnTo>
                    <a:pt x="0" y="1348727"/>
                  </a:lnTo>
                  <a:lnTo>
                    <a:pt x="265188" y="1348727"/>
                  </a:lnTo>
                  <a:lnTo>
                    <a:pt x="211835" y="1296911"/>
                  </a:lnTo>
                  <a:lnTo>
                    <a:pt x="510527" y="998220"/>
                  </a:lnTo>
                  <a:lnTo>
                    <a:pt x="1374647" y="998220"/>
                  </a:lnTo>
                  <a:lnTo>
                    <a:pt x="1413281" y="990447"/>
                  </a:lnTo>
                  <a:lnTo>
                    <a:pt x="1444751" y="969264"/>
                  </a:lnTo>
                  <a:lnTo>
                    <a:pt x="1465948" y="937780"/>
                  </a:lnTo>
                  <a:lnTo>
                    <a:pt x="1473707" y="899160"/>
                  </a:lnTo>
                  <a:lnTo>
                    <a:pt x="1473707" y="99060"/>
                  </a:lnTo>
                  <a:lnTo>
                    <a:pt x="1465948" y="60426"/>
                  </a:lnTo>
                  <a:lnTo>
                    <a:pt x="1444751" y="28956"/>
                  </a:lnTo>
                  <a:lnTo>
                    <a:pt x="1413281" y="7759"/>
                  </a:lnTo>
                  <a:lnTo>
                    <a:pt x="1374647" y="0"/>
                  </a:lnTo>
                  <a:close/>
                </a:path>
              </a:pathLst>
            </a:custGeom>
            <a:solidFill>
              <a:srgbClr val="FF96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25" name="Google Shape;225;p5"/>
            <p:cNvSpPr/>
            <p:nvPr/>
          </p:nvSpPr>
          <p:spPr>
            <a:xfrm>
              <a:off x="7964422" y="3294886"/>
              <a:ext cx="1248410" cy="998219"/>
            </a:xfrm>
            <a:custGeom>
              <a:rect b="b" l="l" r="r" t="t"/>
              <a:pathLst>
                <a:path extrusionOk="0" h="998220" w="1248409">
                  <a:moveTo>
                    <a:pt x="0" y="99060"/>
                  </a:moveTo>
                  <a:lnTo>
                    <a:pt x="8001" y="60439"/>
                  </a:lnTo>
                  <a:lnTo>
                    <a:pt x="29718" y="28956"/>
                  </a:lnTo>
                  <a:lnTo>
                    <a:pt x="61722" y="7759"/>
                  </a:lnTo>
                  <a:lnTo>
                    <a:pt x="100584" y="0"/>
                  </a:lnTo>
                  <a:lnTo>
                    <a:pt x="1149096" y="0"/>
                  </a:lnTo>
                  <a:lnTo>
                    <a:pt x="1187716" y="7759"/>
                  </a:lnTo>
                  <a:lnTo>
                    <a:pt x="1219200" y="28956"/>
                  </a:lnTo>
                  <a:lnTo>
                    <a:pt x="1240396" y="60439"/>
                  </a:lnTo>
                  <a:lnTo>
                    <a:pt x="1248156" y="99060"/>
                  </a:lnTo>
                  <a:lnTo>
                    <a:pt x="1248156" y="899160"/>
                  </a:lnTo>
                  <a:lnTo>
                    <a:pt x="1240396" y="937780"/>
                  </a:lnTo>
                  <a:lnTo>
                    <a:pt x="1219200" y="969264"/>
                  </a:lnTo>
                  <a:lnTo>
                    <a:pt x="1187716" y="990460"/>
                  </a:lnTo>
                  <a:lnTo>
                    <a:pt x="1149096" y="998220"/>
                  </a:lnTo>
                  <a:lnTo>
                    <a:pt x="100584" y="998220"/>
                  </a:lnTo>
                  <a:lnTo>
                    <a:pt x="61722" y="990460"/>
                  </a:lnTo>
                  <a:lnTo>
                    <a:pt x="29718" y="969264"/>
                  </a:lnTo>
                  <a:lnTo>
                    <a:pt x="8001" y="937780"/>
                  </a:lnTo>
                  <a:lnTo>
                    <a:pt x="0" y="899160"/>
                  </a:lnTo>
                  <a:lnTo>
                    <a:pt x="0" y="9906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26" name="Google Shape;226;p5"/>
          <p:cNvSpPr txBox="1"/>
          <p:nvPr/>
        </p:nvSpPr>
        <p:spPr>
          <a:xfrm>
            <a:off x="8077701" y="3665739"/>
            <a:ext cx="1002600" cy="412500"/>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Clr>
                <a:srgbClr val="000000"/>
              </a:buClr>
              <a:buSzPts val="1300"/>
              <a:buFont typeface="Arial"/>
              <a:buNone/>
            </a:pPr>
            <a:r>
              <a:rPr b="0" i="0" lang="en-US" sz="1300" u="none" cap="none" strike="noStrike">
                <a:solidFill>
                  <a:srgbClr val="FFFFFF"/>
                </a:solidFill>
                <a:latin typeface="Arial"/>
                <a:ea typeface="Arial"/>
                <a:cs typeface="Arial"/>
                <a:sym typeface="Arial"/>
              </a:rPr>
              <a:t>Increase Costs</a:t>
            </a:r>
            <a:endParaRPr b="0" i="0" sz="1300" u="none" cap="none" strike="noStrike">
              <a:solidFill>
                <a:srgbClr val="000000"/>
              </a:solidFill>
              <a:latin typeface="Arial"/>
              <a:ea typeface="Arial"/>
              <a:cs typeface="Arial"/>
              <a:sym typeface="Arial"/>
            </a:endParaRPr>
          </a:p>
        </p:txBody>
      </p:sp>
      <p:grpSp>
        <p:nvGrpSpPr>
          <p:cNvPr id="227" name="Google Shape;227;p5"/>
          <p:cNvGrpSpPr/>
          <p:nvPr/>
        </p:nvGrpSpPr>
        <p:grpSpPr>
          <a:xfrm>
            <a:off x="7952231" y="4658866"/>
            <a:ext cx="1826260" cy="998219"/>
            <a:chOff x="7952231" y="4658866"/>
            <a:chExt cx="1826260" cy="998219"/>
          </a:xfrm>
        </p:grpSpPr>
        <p:sp>
          <p:nvSpPr>
            <p:cNvPr id="228" name="Google Shape;228;p5"/>
            <p:cNvSpPr/>
            <p:nvPr/>
          </p:nvSpPr>
          <p:spPr>
            <a:xfrm>
              <a:off x="7952231" y="4658866"/>
              <a:ext cx="1826260" cy="998219"/>
            </a:xfrm>
            <a:custGeom>
              <a:rect b="b" l="l" r="r" t="t"/>
              <a:pathLst>
                <a:path extrusionOk="0" h="998220" w="1826259">
                  <a:moveTo>
                    <a:pt x="1726691" y="0"/>
                  </a:moveTo>
                  <a:lnTo>
                    <a:pt x="676655" y="0"/>
                  </a:lnTo>
                  <a:lnTo>
                    <a:pt x="638022" y="7772"/>
                  </a:lnTo>
                  <a:lnTo>
                    <a:pt x="606551" y="28956"/>
                  </a:lnTo>
                  <a:lnTo>
                    <a:pt x="585355" y="60439"/>
                  </a:lnTo>
                  <a:lnTo>
                    <a:pt x="577595" y="99060"/>
                  </a:lnTo>
                  <a:lnTo>
                    <a:pt x="577595" y="387108"/>
                  </a:lnTo>
                  <a:lnTo>
                    <a:pt x="187439" y="387108"/>
                  </a:lnTo>
                  <a:lnTo>
                    <a:pt x="187439" y="312420"/>
                  </a:lnTo>
                  <a:lnTo>
                    <a:pt x="0" y="499872"/>
                  </a:lnTo>
                  <a:lnTo>
                    <a:pt x="187439" y="687336"/>
                  </a:lnTo>
                  <a:lnTo>
                    <a:pt x="187439" y="611136"/>
                  </a:lnTo>
                  <a:lnTo>
                    <a:pt x="577595" y="611136"/>
                  </a:lnTo>
                  <a:lnTo>
                    <a:pt x="577595" y="899160"/>
                  </a:lnTo>
                  <a:lnTo>
                    <a:pt x="585355" y="937793"/>
                  </a:lnTo>
                  <a:lnTo>
                    <a:pt x="606551" y="969264"/>
                  </a:lnTo>
                  <a:lnTo>
                    <a:pt x="638022" y="990460"/>
                  </a:lnTo>
                  <a:lnTo>
                    <a:pt x="676655" y="998220"/>
                  </a:lnTo>
                  <a:lnTo>
                    <a:pt x="1726691" y="998220"/>
                  </a:lnTo>
                  <a:lnTo>
                    <a:pt x="1765312" y="990460"/>
                  </a:lnTo>
                  <a:lnTo>
                    <a:pt x="1796795" y="969264"/>
                  </a:lnTo>
                  <a:lnTo>
                    <a:pt x="1817979" y="937793"/>
                  </a:lnTo>
                  <a:lnTo>
                    <a:pt x="1825752" y="899160"/>
                  </a:lnTo>
                  <a:lnTo>
                    <a:pt x="1825752" y="99060"/>
                  </a:lnTo>
                  <a:lnTo>
                    <a:pt x="1817979" y="60439"/>
                  </a:lnTo>
                  <a:lnTo>
                    <a:pt x="1796795" y="28956"/>
                  </a:lnTo>
                  <a:lnTo>
                    <a:pt x="1765312" y="7772"/>
                  </a:lnTo>
                  <a:lnTo>
                    <a:pt x="1726691" y="0"/>
                  </a:lnTo>
                  <a:close/>
                </a:path>
              </a:pathLst>
            </a:custGeom>
            <a:solidFill>
              <a:srgbClr val="00AEEE"/>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29" name="Google Shape;229;p5"/>
            <p:cNvSpPr/>
            <p:nvPr/>
          </p:nvSpPr>
          <p:spPr>
            <a:xfrm>
              <a:off x="8529827" y="4658866"/>
              <a:ext cx="1248410" cy="998219"/>
            </a:xfrm>
            <a:custGeom>
              <a:rect b="b" l="l" r="r" t="t"/>
              <a:pathLst>
                <a:path extrusionOk="0" h="998220" w="1248409">
                  <a:moveTo>
                    <a:pt x="0" y="99060"/>
                  </a:moveTo>
                  <a:lnTo>
                    <a:pt x="7759" y="60439"/>
                  </a:lnTo>
                  <a:lnTo>
                    <a:pt x="28956" y="28956"/>
                  </a:lnTo>
                  <a:lnTo>
                    <a:pt x="60439" y="7759"/>
                  </a:lnTo>
                  <a:lnTo>
                    <a:pt x="99060" y="0"/>
                  </a:lnTo>
                  <a:lnTo>
                    <a:pt x="1149096" y="0"/>
                  </a:lnTo>
                  <a:lnTo>
                    <a:pt x="1187716" y="7759"/>
                  </a:lnTo>
                  <a:lnTo>
                    <a:pt x="1219200" y="28956"/>
                  </a:lnTo>
                  <a:lnTo>
                    <a:pt x="1240396" y="60439"/>
                  </a:lnTo>
                  <a:lnTo>
                    <a:pt x="1248156" y="99060"/>
                  </a:lnTo>
                  <a:lnTo>
                    <a:pt x="1248156" y="899160"/>
                  </a:lnTo>
                  <a:lnTo>
                    <a:pt x="1240396" y="937780"/>
                  </a:lnTo>
                  <a:lnTo>
                    <a:pt x="1219200" y="969264"/>
                  </a:lnTo>
                  <a:lnTo>
                    <a:pt x="1187716" y="990460"/>
                  </a:lnTo>
                  <a:lnTo>
                    <a:pt x="1149096" y="998220"/>
                  </a:lnTo>
                  <a:lnTo>
                    <a:pt x="99060" y="998220"/>
                  </a:lnTo>
                  <a:lnTo>
                    <a:pt x="60439" y="990460"/>
                  </a:lnTo>
                  <a:lnTo>
                    <a:pt x="28956" y="969264"/>
                  </a:lnTo>
                  <a:lnTo>
                    <a:pt x="7759" y="937780"/>
                  </a:lnTo>
                  <a:lnTo>
                    <a:pt x="0" y="899160"/>
                  </a:lnTo>
                  <a:lnTo>
                    <a:pt x="0" y="99060"/>
                  </a:lnTo>
                  <a:close/>
                </a:path>
              </a:pathLst>
            </a:custGeom>
            <a:noFill/>
            <a:ln cap="flat" cmpd="sng" w="274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30" name="Google Shape;230;p5"/>
          <p:cNvSpPr txBox="1"/>
          <p:nvPr/>
        </p:nvSpPr>
        <p:spPr>
          <a:xfrm>
            <a:off x="8707170" y="4938128"/>
            <a:ext cx="1022580" cy="467436"/>
          </a:xfrm>
          <a:prstGeom prst="rect">
            <a:avLst/>
          </a:prstGeom>
          <a:noFill/>
          <a:ln>
            <a:noFill/>
          </a:ln>
        </p:spPr>
        <p:txBody>
          <a:bodyPr anchorCtr="0" anchor="t" bIns="0" lIns="0" spcFirstLastPara="1" rIns="0" wrap="square" tIns="34925">
            <a:spAutoFit/>
          </a:bodyPr>
          <a:lstStyle/>
          <a:p>
            <a:pPr indent="172085" lvl="0" marL="12700" marR="5080" rtl="0" algn="l">
              <a:lnSpc>
                <a:spcPct val="107692"/>
              </a:lnSpc>
              <a:spcBef>
                <a:spcPts val="0"/>
              </a:spcBef>
              <a:spcAft>
                <a:spcPts val="0"/>
              </a:spcAft>
              <a:buClr>
                <a:srgbClr val="000000"/>
              </a:buClr>
              <a:buSzPts val="1300"/>
              <a:buFont typeface="Arial"/>
              <a:buNone/>
            </a:pPr>
            <a:r>
              <a:rPr b="0" i="0" lang="en-US" sz="1300" u="none" cap="none" strike="noStrike">
                <a:solidFill>
                  <a:srgbClr val="FFFFFF"/>
                </a:solidFill>
                <a:latin typeface="Arial"/>
                <a:ea typeface="Arial"/>
                <a:cs typeface="Arial"/>
                <a:sym typeface="Arial"/>
              </a:rPr>
              <a:t>Patient Satisfaction</a:t>
            </a:r>
            <a:endParaRPr b="0" i="0" sz="1300" u="none" cap="none" strike="noStrike">
              <a:solidFill>
                <a:srgbClr val="000000"/>
              </a:solidFill>
              <a:latin typeface="Arial"/>
              <a:ea typeface="Arial"/>
              <a:cs typeface="Arial"/>
              <a:sym typeface="Arial"/>
            </a:endParaRPr>
          </a:p>
        </p:txBody>
      </p:sp>
      <p:pic>
        <p:nvPicPr>
          <p:cNvPr id="231" name="Google Shape;231;p5"/>
          <p:cNvPicPr preferRelativeResize="0"/>
          <p:nvPr/>
        </p:nvPicPr>
        <p:blipFill rotWithShape="1">
          <a:blip r:embed="rId3">
            <a:alphaModFix/>
          </a:blip>
          <a:srcRect b="0" l="0" r="0" t="0"/>
          <a:stretch/>
        </p:blipFill>
        <p:spPr>
          <a:xfrm>
            <a:off x="3348057" y="6735631"/>
            <a:ext cx="4033901" cy="7232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9"/>
          <p:cNvSpPr txBox="1"/>
          <p:nvPr>
            <p:ph type="ctrTitle"/>
          </p:nvPr>
        </p:nvSpPr>
        <p:spPr>
          <a:xfrm>
            <a:off x="304800" y="228600"/>
            <a:ext cx="9296400" cy="6081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a:solidFill>
                  <a:srgbClr val="FF0000"/>
                </a:solidFill>
                <a:latin typeface="Arial"/>
                <a:ea typeface="Arial"/>
                <a:cs typeface="Arial"/>
                <a:sym typeface="Arial"/>
              </a:rPr>
              <a:t>Veterans Healthcare Benefits </a:t>
            </a:r>
            <a:endParaRPr b="0">
              <a:latin typeface="Arial"/>
              <a:ea typeface="Arial"/>
              <a:cs typeface="Arial"/>
              <a:sym typeface="Arial"/>
            </a:endParaRPr>
          </a:p>
        </p:txBody>
      </p:sp>
      <p:sp>
        <p:nvSpPr>
          <p:cNvPr id="237" name="Google Shape;237;p9"/>
          <p:cNvSpPr txBox="1"/>
          <p:nvPr>
            <p:ph idx="1" type="subTitle"/>
          </p:nvPr>
        </p:nvSpPr>
        <p:spPr>
          <a:xfrm>
            <a:off x="342900" y="1005525"/>
            <a:ext cx="9220200" cy="6280200"/>
          </a:xfrm>
          <a:prstGeom prst="rect">
            <a:avLst/>
          </a:prstGeom>
          <a:noFill/>
          <a:ln>
            <a:noFill/>
          </a:ln>
        </p:spPr>
        <p:txBody>
          <a:bodyPr anchorCtr="0" anchor="t" bIns="0" lIns="0" spcFirstLastPara="1" rIns="0" wrap="square" tIns="0">
            <a:spAutoFit/>
          </a:bodyPr>
          <a:lstStyle/>
          <a:p>
            <a:pPr indent="0" lvl="0" marL="0" rtl="0" algn="l">
              <a:lnSpc>
                <a:spcPct val="100000"/>
              </a:lnSpc>
              <a:spcBef>
                <a:spcPts val="0"/>
              </a:spcBef>
              <a:spcAft>
                <a:spcPts val="0"/>
              </a:spcAft>
              <a:buSzPts val="1400"/>
              <a:buNone/>
            </a:pPr>
            <a:r>
              <a:rPr lang="en-US" sz="1500">
                <a:latin typeface="Arial"/>
                <a:ea typeface="Arial"/>
                <a:cs typeface="Arial"/>
                <a:sym typeface="Arial"/>
              </a:rPr>
              <a:t>Veterans healthcare benefits, provided by the Department of Veterans Affairs (VA), offer a standard health plan to eligible veterans, covering care that Medicare/Medicaid provide including primary care, specialist appointments, prescriptions, and home healthcare, with no monthly premium. The level of access and cost depends on factors like service history, disability rating, catastrophic priority group; allowing veterans to receive free care from the VA. Additional care that Medicare/Medicaid and insurance do NOT offer that is specific to veterans that makes VA additional coverage for SDOH population.</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sz="1500">
              <a:latin typeface="Arial"/>
              <a:ea typeface="Arial"/>
              <a:cs typeface="Arial"/>
              <a:sym typeface="Arial"/>
            </a:endParaRPr>
          </a:p>
          <a:p>
            <a:pPr indent="0" lvl="0" marL="0" rtl="0" algn="l">
              <a:lnSpc>
                <a:spcPct val="100000"/>
              </a:lnSpc>
              <a:spcBef>
                <a:spcPts val="0"/>
              </a:spcBef>
              <a:spcAft>
                <a:spcPts val="0"/>
              </a:spcAft>
              <a:buSzPts val="1400"/>
              <a:buNone/>
            </a:pPr>
            <a:r>
              <a:rPr lang="en-US" sz="1500">
                <a:latin typeface="Arial"/>
                <a:ea typeface="Arial"/>
                <a:cs typeface="Arial"/>
                <a:sym typeface="Arial"/>
              </a:rPr>
              <a:t>Key points about VA healthcare benefits:</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Eligibility:</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Myths that veterans must be service connected to receive healthcare benefits with the VA </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Priority Groups:</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Veterans are assigned a priority group based on their service history, disability rating, current healthcare conditions, or income. </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Cost of Care:</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There is no monthly premium, veterans may need to pay copays for non-service-connected medical needs unless they meet catastrophic approval. We will get this approved.</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Service-Connected Care:</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Veterans receive free VA healthcare for any illness or injury directly related to their military service disability </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Care Options:</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VA healthcare includes access to but not inclusive of primary care providers, specialists, inpatient and outpatient services, mental health care, and prescription medications. They do not have to stop or change any of their community care. This is their choice!</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n-US" sz="1500">
                <a:latin typeface="Arial"/>
                <a:ea typeface="Arial"/>
                <a:cs typeface="Arial"/>
                <a:sym typeface="Arial"/>
              </a:rPr>
              <a:t>Community Care:</a:t>
            </a:r>
            <a:endParaRPr>
              <a:latin typeface="Arial"/>
              <a:ea typeface="Arial"/>
              <a:cs typeface="Arial"/>
              <a:sym typeface="Arial"/>
            </a:endParaRPr>
          </a:p>
          <a:p>
            <a:pPr indent="-285750" lvl="1" marL="742950" rtl="0" algn="l">
              <a:lnSpc>
                <a:spcPct val="100000"/>
              </a:lnSpc>
              <a:spcBef>
                <a:spcPts val="0"/>
              </a:spcBef>
              <a:spcAft>
                <a:spcPts val="0"/>
              </a:spcAft>
              <a:buSzPts val="1500"/>
              <a:buChar char="•"/>
            </a:pPr>
            <a:r>
              <a:rPr lang="en-US" sz="1500">
                <a:latin typeface="Arial"/>
                <a:ea typeface="Arial"/>
                <a:cs typeface="Arial"/>
                <a:sym typeface="Arial"/>
              </a:rPr>
              <a:t>Veterans may be able to receive care from community providers outside the VA system if necessary services are not available within the VA network. </a:t>
            </a:r>
            <a:endParaRPr>
              <a:latin typeface="Arial"/>
              <a:ea typeface="Arial"/>
              <a:cs typeface="Arial"/>
              <a:sym typeface="Arial"/>
            </a:endParaRPr>
          </a:p>
        </p:txBody>
      </p:sp>
      <p:pic>
        <p:nvPicPr>
          <p:cNvPr id="238" name="Google Shape;238;p9"/>
          <p:cNvPicPr preferRelativeResize="0"/>
          <p:nvPr/>
        </p:nvPicPr>
        <p:blipFill rotWithShape="1">
          <a:blip r:embed="rId3">
            <a:alphaModFix/>
          </a:blip>
          <a:srcRect b="0" l="0" r="0" t="0"/>
          <a:stretch/>
        </p:blipFill>
        <p:spPr>
          <a:xfrm>
            <a:off x="3188257" y="7213081"/>
            <a:ext cx="4033901" cy="7232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1"/>
          <p:cNvSpPr txBox="1"/>
          <p:nvPr>
            <p:ph type="title"/>
          </p:nvPr>
        </p:nvSpPr>
        <p:spPr>
          <a:xfrm>
            <a:off x="403774" y="338821"/>
            <a:ext cx="9273600" cy="6081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a:solidFill>
                  <a:srgbClr val="FF0000"/>
                </a:solidFill>
                <a:latin typeface="Arial"/>
                <a:ea typeface="Arial"/>
                <a:cs typeface="Arial"/>
                <a:sym typeface="Arial"/>
              </a:rPr>
              <a:t>Significant Savings</a:t>
            </a:r>
            <a:endParaRPr b="0">
              <a:latin typeface="Arial"/>
              <a:ea typeface="Arial"/>
              <a:cs typeface="Arial"/>
              <a:sym typeface="Arial"/>
            </a:endParaRPr>
          </a:p>
        </p:txBody>
      </p:sp>
      <p:sp>
        <p:nvSpPr>
          <p:cNvPr id="244" name="Google Shape;244;p11"/>
          <p:cNvSpPr txBox="1"/>
          <p:nvPr>
            <p:ph idx="1" type="body"/>
          </p:nvPr>
        </p:nvSpPr>
        <p:spPr>
          <a:xfrm>
            <a:off x="337848" y="3363475"/>
            <a:ext cx="2743200" cy="2154900"/>
          </a:xfrm>
          <a:prstGeom prst="rect">
            <a:avLst/>
          </a:prstGeom>
          <a:noFill/>
          <a:ln>
            <a:noFill/>
          </a:ln>
        </p:spPr>
        <p:txBody>
          <a:bodyPr anchorCtr="0" anchor="t" bIns="0" lIns="0" spcFirstLastPara="1" rIns="0" wrap="square" tIns="0">
            <a:spAutoFit/>
          </a:bodyPr>
          <a:lstStyle/>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Audiology</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Cardiac Monitoring</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Laboratory Tests</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Mobile Diagnostic Services</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Radiology/Diagnostic Imaging</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Sleep Laboratory Services</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Telemedicine</a:t>
            </a:r>
            <a:endParaRPr>
              <a:latin typeface="Arial"/>
              <a:ea typeface="Arial"/>
              <a:cs typeface="Arial"/>
              <a:sym typeface="Arial"/>
            </a:endParaRPr>
          </a:p>
        </p:txBody>
      </p:sp>
      <p:sp>
        <p:nvSpPr>
          <p:cNvPr id="245" name="Google Shape;245;p11"/>
          <p:cNvSpPr txBox="1"/>
          <p:nvPr>
            <p:ph idx="2" type="body"/>
          </p:nvPr>
        </p:nvSpPr>
        <p:spPr>
          <a:xfrm>
            <a:off x="6920849" y="3463150"/>
            <a:ext cx="2515800" cy="3124800"/>
          </a:xfrm>
          <a:prstGeom prst="rect">
            <a:avLst/>
          </a:prstGeom>
          <a:noFill/>
          <a:ln>
            <a:noFill/>
          </a:ln>
        </p:spPr>
        <p:txBody>
          <a:bodyPr anchorCtr="0" anchor="t" bIns="0" lIns="0" spcFirstLastPara="1" rIns="0" wrap="square" tIns="0">
            <a:spAutoFit/>
          </a:bodyPr>
          <a:lstStyle/>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Care Delivery Services</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Home Healthcare</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Home Infusion Care</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Hospice Care</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Palliative Care</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Nursing Homes</a:t>
            </a:r>
            <a:endParaRPr>
              <a:latin typeface="Arial"/>
              <a:ea typeface="Arial"/>
              <a:cs typeface="Arial"/>
              <a:sym typeface="Arial"/>
            </a:endParaRPr>
          </a:p>
          <a:p>
            <a:pPr indent="-285750" lvl="0" marL="285750" rtl="0" algn="l">
              <a:lnSpc>
                <a:spcPct val="150000"/>
              </a:lnSpc>
              <a:spcBef>
                <a:spcPts val="0"/>
              </a:spcBef>
              <a:spcAft>
                <a:spcPts val="0"/>
              </a:spcAft>
              <a:buClr>
                <a:schemeClr val="dk1"/>
              </a:buClr>
              <a:buSzPts val="1400"/>
              <a:buChar char="•"/>
            </a:pPr>
            <a:r>
              <a:rPr lang="en-US" sz="1400">
                <a:latin typeface="Arial"/>
                <a:ea typeface="Arial"/>
                <a:cs typeface="Arial"/>
                <a:sym typeface="Arial"/>
              </a:rPr>
              <a:t>Private Duty Nursing</a:t>
            </a:r>
            <a:endParaRPr sz="1400">
              <a:latin typeface="Arial"/>
              <a:ea typeface="Arial"/>
              <a:cs typeface="Arial"/>
              <a:sym typeface="Arial"/>
            </a:endParaRPr>
          </a:p>
          <a:p>
            <a:pPr indent="-285750" lvl="0" marL="285750" rtl="0" algn="l">
              <a:lnSpc>
                <a:spcPct val="150000"/>
              </a:lnSpc>
              <a:spcBef>
                <a:spcPts val="0"/>
              </a:spcBef>
              <a:spcAft>
                <a:spcPts val="0"/>
              </a:spcAft>
              <a:buSzPts val="1400"/>
              <a:buFont typeface="Arial"/>
              <a:buChar char="•"/>
            </a:pPr>
            <a:r>
              <a:rPr lang="en-US" sz="1400">
                <a:latin typeface="Arial"/>
                <a:ea typeface="Arial"/>
                <a:cs typeface="Arial"/>
                <a:sym typeface="Arial"/>
              </a:rPr>
              <a:t>Transport</a:t>
            </a:r>
            <a:endParaRPr sz="1400">
              <a:latin typeface="Arial"/>
              <a:ea typeface="Arial"/>
              <a:cs typeface="Arial"/>
              <a:sym typeface="Arial"/>
            </a:endParaRPr>
          </a:p>
          <a:p>
            <a:pPr indent="-285750" lvl="0" marL="285750" rtl="0" algn="l">
              <a:lnSpc>
                <a:spcPct val="150000"/>
              </a:lnSpc>
              <a:spcBef>
                <a:spcPts val="0"/>
              </a:spcBef>
              <a:spcAft>
                <a:spcPts val="0"/>
              </a:spcAft>
              <a:buSzPts val="1400"/>
              <a:buFont typeface="Arial"/>
              <a:buChar char="•"/>
            </a:pPr>
            <a:r>
              <a:rPr lang="en-US" sz="1400">
                <a:latin typeface="Arial"/>
                <a:ea typeface="Arial"/>
                <a:cs typeface="Arial"/>
                <a:sym typeface="Arial"/>
              </a:rPr>
              <a:t>Adult Daycare</a:t>
            </a:r>
            <a:endParaRPr sz="1400">
              <a:latin typeface="Arial"/>
              <a:ea typeface="Arial"/>
              <a:cs typeface="Arial"/>
              <a:sym typeface="Arial"/>
            </a:endParaRPr>
          </a:p>
          <a:p>
            <a:pPr indent="0" lvl="0" marL="0" rtl="0" algn="l">
              <a:lnSpc>
                <a:spcPct val="150000"/>
              </a:lnSpc>
              <a:spcBef>
                <a:spcPts val="0"/>
              </a:spcBef>
              <a:spcAft>
                <a:spcPts val="0"/>
              </a:spcAft>
              <a:buSzPts val="1400"/>
              <a:buNone/>
            </a:pPr>
            <a:r>
              <a:t/>
            </a:r>
            <a:endParaRPr sz="1400">
              <a:latin typeface="Arial"/>
              <a:ea typeface="Arial"/>
              <a:cs typeface="Arial"/>
              <a:sym typeface="Arial"/>
            </a:endParaRPr>
          </a:p>
        </p:txBody>
      </p:sp>
      <p:pic>
        <p:nvPicPr>
          <p:cNvPr id="246" name="Google Shape;246;p11"/>
          <p:cNvPicPr preferRelativeResize="0"/>
          <p:nvPr/>
        </p:nvPicPr>
        <p:blipFill rotWithShape="1">
          <a:blip r:embed="rId3">
            <a:alphaModFix/>
          </a:blip>
          <a:srcRect b="0" l="0" r="0" t="0"/>
          <a:stretch/>
        </p:blipFill>
        <p:spPr>
          <a:xfrm>
            <a:off x="3891337" y="1596707"/>
            <a:ext cx="2468880" cy="5133277"/>
          </a:xfrm>
          <a:prstGeom prst="rect">
            <a:avLst/>
          </a:prstGeom>
          <a:noFill/>
          <a:ln>
            <a:noFill/>
          </a:ln>
        </p:spPr>
      </p:pic>
      <p:sp>
        <p:nvSpPr>
          <p:cNvPr id="247" name="Google Shape;247;p11"/>
          <p:cNvSpPr txBox="1"/>
          <p:nvPr/>
        </p:nvSpPr>
        <p:spPr>
          <a:xfrm>
            <a:off x="307542" y="2994931"/>
            <a:ext cx="28038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Diagnostic Services</a:t>
            </a:r>
            <a:endParaRPr b="0" i="0" sz="1400" u="none" cap="none" strike="noStrike">
              <a:solidFill>
                <a:srgbClr val="000000"/>
              </a:solidFill>
              <a:latin typeface="Arial"/>
              <a:ea typeface="Arial"/>
              <a:cs typeface="Arial"/>
              <a:sym typeface="Arial"/>
            </a:endParaRPr>
          </a:p>
        </p:txBody>
      </p:sp>
      <p:sp>
        <p:nvSpPr>
          <p:cNvPr id="248" name="Google Shape;248;p11"/>
          <p:cNvSpPr txBox="1"/>
          <p:nvPr/>
        </p:nvSpPr>
        <p:spPr>
          <a:xfrm>
            <a:off x="3581400" y="2945306"/>
            <a:ext cx="2895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Therapeutic Services</a:t>
            </a:r>
            <a:endParaRPr b="0" i="0" sz="1400" u="none" cap="none" strike="noStrike">
              <a:solidFill>
                <a:srgbClr val="000000"/>
              </a:solidFill>
              <a:latin typeface="Arial"/>
              <a:ea typeface="Arial"/>
              <a:cs typeface="Arial"/>
              <a:sym typeface="Arial"/>
            </a:endParaRPr>
          </a:p>
        </p:txBody>
      </p:sp>
      <p:sp>
        <p:nvSpPr>
          <p:cNvPr id="249" name="Google Shape;249;p11"/>
          <p:cNvSpPr txBox="1"/>
          <p:nvPr/>
        </p:nvSpPr>
        <p:spPr>
          <a:xfrm>
            <a:off x="6796952" y="2930481"/>
            <a:ext cx="2763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Homecare Services</a:t>
            </a:r>
            <a:endParaRPr b="0" i="0" sz="1400" u="none" cap="none" strike="noStrike">
              <a:solidFill>
                <a:srgbClr val="000000"/>
              </a:solidFill>
              <a:latin typeface="Arial"/>
              <a:ea typeface="Arial"/>
              <a:cs typeface="Arial"/>
              <a:sym typeface="Arial"/>
            </a:endParaRPr>
          </a:p>
        </p:txBody>
      </p:sp>
      <p:sp>
        <p:nvSpPr>
          <p:cNvPr id="250" name="Google Shape;250;p11"/>
          <p:cNvSpPr txBox="1"/>
          <p:nvPr/>
        </p:nvSpPr>
        <p:spPr>
          <a:xfrm>
            <a:off x="3601775" y="3306771"/>
            <a:ext cx="3048000" cy="35403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Allergy Services</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Behavioral and Mental Health Services</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Specialty services</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Dialysis</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OT, PT, SLP</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Nutrition and Food Service</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Addiction Counseling</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Pain Management</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Ventilator Services</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Wound Care</a:t>
            </a:r>
            <a:endParaRPr b="0" i="0" sz="1400" u="none" cap="none" strike="noStrike">
              <a:solidFill>
                <a:srgbClr val="000000"/>
              </a:solidFill>
              <a:latin typeface="Arial"/>
              <a:ea typeface="Arial"/>
              <a:cs typeface="Arial"/>
              <a:sym typeface="Arial"/>
            </a:endParaRPr>
          </a:p>
        </p:txBody>
      </p:sp>
      <p:sp>
        <p:nvSpPr>
          <p:cNvPr id="251" name="Google Shape;251;p11"/>
          <p:cNvSpPr txBox="1"/>
          <p:nvPr/>
        </p:nvSpPr>
        <p:spPr>
          <a:xfrm>
            <a:off x="337848" y="1048693"/>
            <a:ext cx="9273600" cy="12990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Ancillary services are the third largest segment of healthcare costs, representing about 30 percent of healthcare spending today. With today's rising expenses, these life-saving diagnostic, therapeutic and homecare services for ancillary services by including them as part of a Veteran's overall healthcare coverage, meaning that if a VA primary care provider determines a service is necessary to support a Veteran's treatment, it will be covered under the VA health benefits system, with the VA reimbursing providers based on their fee schedule; this can include:</a:t>
            </a:r>
            <a:endParaRPr b="0" i="0" sz="1400" u="none" cap="none" strike="noStrike">
              <a:solidFill>
                <a:srgbClr val="000000"/>
              </a:solidFill>
              <a:latin typeface="Arial"/>
              <a:ea typeface="Arial"/>
              <a:cs typeface="Arial"/>
              <a:sym typeface="Arial"/>
            </a:endParaRPr>
          </a:p>
        </p:txBody>
      </p:sp>
      <p:pic>
        <p:nvPicPr>
          <p:cNvPr id="252" name="Google Shape;252;p11"/>
          <p:cNvPicPr preferRelativeResize="0"/>
          <p:nvPr/>
        </p:nvPicPr>
        <p:blipFill rotWithShape="1">
          <a:blip r:embed="rId4">
            <a:alphaModFix/>
          </a:blip>
          <a:srcRect b="0" l="0" r="0" t="0"/>
          <a:stretch/>
        </p:blipFill>
        <p:spPr>
          <a:xfrm>
            <a:off x="2917450" y="6847084"/>
            <a:ext cx="4223500" cy="75779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56" name="Shape 256"/>
        <p:cNvGrpSpPr/>
        <p:nvPr/>
      </p:nvGrpSpPr>
      <p:grpSpPr>
        <a:xfrm>
          <a:off x="0" y="0"/>
          <a:ext cx="0" cy="0"/>
          <a:chOff x="0" y="0"/>
          <a:chExt cx="0" cy="0"/>
        </a:xfrm>
      </p:grpSpPr>
      <p:sp>
        <p:nvSpPr>
          <p:cNvPr id="257" name="Google Shape;257;p20"/>
          <p:cNvSpPr txBox="1"/>
          <p:nvPr/>
        </p:nvSpPr>
        <p:spPr>
          <a:xfrm>
            <a:off x="2466100" y="1797125"/>
            <a:ext cx="5402700" cy="2052300"/>
          </a:xfrm>
          <a:prstGeom prst="rect">
            <a:avLst/>
          </a:prstGeom>
          <a:noFill/>
          <a:ln>
            <a:noFill/>
          </a:ln>
        </p:spPr>
        <p:txBody>
          <a:bodyPr anchorCtr="0" anchor="t" bIns="0" lIns="0" spcFirstLastPara="1" rIns="0" wrap="square" tIns="12700">
            <a:spAutoFit/>
          </a:bodyPr>
          <a:lstStyle/>
          <a:p>
            <a:pPr indent="0" lvl="0" marL="457200" marR="0" rtl="0" algn="l">
              <a:lnSpc>
                <a:spcPct val="100000"/>
              </a:lnSpc>
              <a:spcBef>
                <a:spcPts val="0"/>
              </a:spcBef>
              <a:spcAft>
                <a:spcPts val="0"/>
              </a:spcAft>
              <a:buClr>
                <a:srgbClr val="000000"/>
              </a:buClr>
              <a:buSzPts val="2650"/>
              <a:buFont typeface="Arial"/>
              <a:buNone/>
            </a:pPr>
            <a:r>
              <a:rPr b="0" i="0" lang="en-US" sz="2650" u="none" cap="none" strike="noStrike">
                <a:solidFill>
                  <a:srgbClr val="2E5394"/>
                </a:solidFill>
                <a:latin typeface="Arial"/>
                <a:ea typeface="Arial"/>
                <a:cs typeface="Arial"/>
                <a:sym typeface="Arial"/>
              </a:rPr>
              <a:t>Contact US for an analysis of cost savings having Veteran Alliance program added to your group.  We can grow together!</a:t>
            </a:r>
            <a:endParaRPr b="0" i="0" sz="2650" u="none" cap="none" strike="noStrike">
              <a:solidFill>
                <a:srgbClr val="2E5394"/>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2650"/>
              <a:buFont typeface="Arial"/>
              <a:buNone/>
            </a:pPr>
            <a:r>
              <a:t/>
            </a:r>
            <a:endParaRPr b="0" i="0" sz="2650" u="none" cap="none" strike="noStrike">
              <a:solidFill>
                <a:srgbClr val="2E5394"/>
              </a:solidFill>
              <a:latin typeface="Arial"/>
              <a:ea typeface="Arial"/>
              <a:cs typeface="Arial"/>
              <a:sym typeface="Arial"/>
            </a:endParaRPr>
          </a:p>
        </p:txBody>
      </p:sp>
      <p:pic>
        <p:nvPicPr>
          <p:cNvPr id="258" name="Google Shape;258;p20"/>
          <p:cNvPicPr preferRelativeResize="0"/>
          <p:nvPr/>
        </p:nvPicPr>
        <p:blipFill rotWithShape="1">
          <a:blip r:embed="rId3">
            <a:alphaModFix/>
          </a:blip>
          <a:srcRect b="0" l="0" r="0" t="0"/>
          <a:stretch/>
        </p:blipFill>
        <p:spPr>
          <a:xfrm>
            <a:off x="3242625" y="6785950"/>
            <a:ext cx="3968251" cy="715250"/>
          </a:xfrm>
          <a:prstGeom prst="rect">
            <a:avLst/>
          </a:prstGeom>
          <a:noFill/>
          <a:ln>
            <a:noFill/>
          </a:ln>
        </p:spPr>
      </p:pic>
      <p:sp>
        <p:nvSpPr>
          <p:cNvPr id="259" name="Google Shape;259;p20"/>
          <p:cNvSpPr txBox="1"/>
          <p:nvPr/>
        </p:nvSpPr>
        <p:spPr>
          <a:xfrm>
            <a:off x="2785875" y="4675725"/>
            <a:ext cx="3004800" cy="592500"/>
          </a:xfrm>
          <a:prstGeom prst="rect">
            <a:avLst/>
          </a:prstGeom>
          <a:noFill/>
          <a:ln>
            <a:noFill/>
          </a:ln>
        </p:spPr>
        <p:txBody>
          <a:bodyPr anchorCtr="0" anchor="t" bIns="91425" lIns="91425" spcFirstLastPara="1" rIns="91425" wrap="square" tIns="91425">
            <a:spAutoFit/>
          </a:bodyPr>
          <a:lstStyle/>
          <a:p>
            <a:pPr indent="0" lvl="0" marL="1057275" marR="0" rtl="0" algn="l">
              <a:lnSpc>
                <a:spcPct val="100000"/>
              </a:lnSpc>
              <a:spcBef>
                <a:spcPts val="0"/>
              </a:spcBef>
              <a:spcAft>
                <a:spcPts val="0"/>
              </a:spcAft>
              <a:buClr>
                <a:srgbClr val="000000"/>
              </a:buClr>
              <a:buSzPts val="2650"/>
              <a:buFont typeface="Arial"/>
              <a:buNone/>
            </a:pPr>
            <a:r>
              <a:rPr b="0" i="0" lang="en-US" sz="2650" u="none" cap="none" strike="noStrike">
                <a:solidFill>
                  <a:srgbClr val="0B5394"/>
                </a:solidFill>
                <a:latin typeface="Arial"/>
                <a:ea typeface="Arial"/>
                <a:cs typeface="Arial"/>
                <a:sym typeface="Arial"/>
              </a:rPr>
              <a:t>Thank You!</a:t>
            </a:r>
            <a:endParaRPr b="0" i="0" sz="1400" u="none" cap="none" strike="noStrike">
              <a:solidFill>
                <a:srgbClr val="0B5394"/>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g325d64d28f1_0_421"/>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sp>
        <p:nvSpPr>
          <p:cNvPr id="65" name="Google Shape;65;g325d64d28f1_0_421"/>
          <p:cNvSpPr txBox="1"/>
          <p:nvPr/>
        </p:nvSpPr>
        <p:spPr>
          <a:xfrm>
            <a:off x="532790" y="756305"/>
            <a:ext cx="8992800" cy="4720200"/>
          </a:xfrm>
          <a:prstGeom prst="rect">
            <a:avLst/>
          </a:prstGeom>
          <a:noFill/>
          <a:ln>
            <a:noFill/>
          </a:ln>
        </p:spPr>
        <p:txBody>
          <a:bodyPr anchorCtr="0" anchor="t" bIns="50775" lIns="101575" spcFirstLastPara="1" rIns="101575" wrap="square" tIns="50775">
            <a:spAutoFit/>
          </a:bodyPr>
          <a:lstStyle/>
          <a:p>
            <a:pPr indent="0" lvl="0" marL="0" marR="0" rtl="0" algn="ctr">
              <a:lnSpc>
                <a:spcPct val="130000"/>
              </a:lnSpc>
              <a:spcBef>
                <a:spcPts val="0"/>
              </a:spcBef>
              <a:spcAft>
                <a:spcPts val="0"/>
              </a:spcAft>
              <a:buClr>
                <a:srgbClr val="000000"/>
              </a:buClr>
              <a:buSzPts val="4000"/>
              <a:buFont typeface="Arial"/>
              <a:buNone/>
            </a:pPr>
            <a:r>
              <a:rPr b="0" i="0" lang="en-US" sz="4000" u="none" cap="none" strike="noStrike">
                <a:solidFill>
                  <a:srgbClr val="FF0000"/>
                </a:solidFill>
                <a:latin typeface="Arial"/>
                <a:ea typeface="Arial"/>
                <a:cs typeface="Arial"/>
                <a:sym typeface="Arial"/>
              </a:rPr>
              <a:t>Veteran Alliance USA is a 501(c)(3) focusing on better veteran healthcare outcomes  in a Value Based Care Model to lower Medicare spending through coordinated care with the VA and community </a:t>
            </a:r>
            <a:r>
              <a:rPr lang="en-US" sz="4000">
                <a:solidFill>
                  <a:srgbClr val="FF0000"/>
                </a:solidFill>
              </a:rPr>
              <a:t>healthcare partners</a:t>
            </a:r>
            <a:r>
              <a:rPr b="0" i="0" lang="en-US" sz="4000" u="none" cap="none" strike="noStrike">
                <a:solidFill>
                  <a:srgbClr val="FF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p:txBody>
      </p:sp>
      <p:cxnSp>
        <p:nvCxnSpPr>
          <p:cNvPr id="66" name="Google Shape;66;g325d64d28f1_0_421"/>
          <p:cNvCxnSpPr/>
          <p:nvPr/>
        </p:nvCxnSpPr>
        <p:spPr>
          <a:xfrm>
            <a:off x="0" y="6868199"/>
            <a:ext cx="10058400" cy="0"/>
          </a:xfrm>
          <a:prstGeom prst="straightConnector1">
            <a:avLst/>
          </a:prstGeom>
          <a:noFill/>
          <a:ln cap="flat" cmpd="sng" w="9525">
            <a:solidFill>
              <a:srgbClr val="D8D8D8"/>
            </a:solidFill>
            <a:prstDash val="solid"/>
            <a:round/>
            <a:headEnd len="sm" w="sm" type="none"/>
            <a:tailEnd len="sm" w="sm" type="none"/>
          </a:ln>
        </p:spPr>
      </p:cxnSp>
      <p:pic>
        <p:nvPicPr>
          <p:cNvPr id="67" name="Google Shape;67;g325d64d28f1_0_421"/>
          <p:cNvPicPr preferRelativeResize="0"/>
          <p:nvPr/>
        </p:nvPicPr>
        <p:blipFill rotWithShape="1">
          <a:blip r:embed="rId3">
            <a:alphaModFix/>
          </a:blip>
          <a:srcRect b="0" l="0" r="0" t="0"/>
          <a:stretch/>
        </p:blipFill>
        <p:spPr>
          <a:xfrm>
            <a:off x="2806373" y="5730177"/>
            <a:ext cx="4259224" cy="7662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1" name="Shape 71"/>
        <p:cNvGrpSpPr/>
        <p:nvPr/>
      </p:nvGrpSpPr>
      <p:grpSpPr>
        <a:xfrm>
          <a:off x="0" y="0"/>
          <a:ext cx="0" cy="0"/>
          <a:chOff x="0" y="0"/>
          <a:chExt cx="0" cy="0"/>
        </a:xfrm>
      </p:grpSpPr>
      <p:sp>
        <p:nvSpPr>
          <p:cNvPr id="72" name="Google Shape;72;p2"/>
          <p:cNvSpPr txBox="1"/>
          <p:nvPr>
            <p:ph type="title"/>
          </p:nvPr>
        </p:nvSpPr>
        <p:spPr>
          <a:xfrm>
            <a:off x="544116" y="639432"/>
            <a:ext cx="8846400" cy="651000"/>
          </a:xfrm>
          <a:prstGeom prst="rect">
            <a:avLst/>
          </a:prstGeom>
          <a:noFill/>
          <a:ln>
            <a:noFill/>
          </a:ln>
        </p:spPr>
        <p:txBody>
          <a:bodyPr anchorCtr="0" anchor="t" bIns="0" lIns="0" spcFirstLastPara="1" rIns="0" wrap="square" tIns="12050">
            <a:spAutoFit/>
          </a:bodyPr>
          <a:lstStyle/>
          <a:p>
            <a:pPr indent="0" lvl="0" marL="12700" rtl="0" algn="ctr">
              <a:lnSpc>
                <a:spcPct val="100000"/>
              </a:lnSpc>
              <a:spcBef>
                <a:spcPts val="0"/>
              </a:spcBef>
              <a:spcAft>
                <a:spcPts val="0"/>
              </a:spcAft>
              <a:buSzPts val="1400"/>
              <a:buNone/>
            </a:pPr>
            <a:r>
              <a:rPr b="0" lang="en-US" sz="4150">
                <a:solidFill>
                  <a:srgbClr val="FF0000"/>
                </a:solidFill>
                <a:latin typeface="Arial"/>
                <a:ea typeface="Arial"/>
                <a:cs typeface="Arial"/>
                <a:sym typeface="Arial"/>
              </a:rPr>
              <a:t>About Us</a:t>
            </a:r>
            <a:endParaRPr b="0" sz="4150">
              <a:latin typeface="Arial"/>
              <a:ea typeface="Arial"/>
              <a:cs typeface="Arial"/>
              <a:sym typeface="Arial"/>
            </a:endParaRPr>
          </a:p>
        </p:txBody>
      </p:sp>
      <p:sp>
        <p:nvSpPr>
          <p:cNvPr id="73" name="Google Shape;73;p2"/>
          <p:cNvSpPr txBox="1"/>
          <p:nvPr/>
        </p:nvSpPr>
        <p:spPr>
          <a:xfrm>
            <a:off x="9729750" y="6295830"/>
            <a:ext cx="103505" cy="193675"/>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100"/>
              <a:buFont typeface="Arial"/>
              <a:buNone/>
            </a:pPr>
            <a:r>
              <a:rPr b="0" i="0" lang="en-US" sz="1100" u="none" cap="none" strike="noStrike">
                <a:solidFill>
                  <a:srgbClr val="695D46"/>
                </a:solidFill>
                <a:latin typeface="Arial"/>
                <a:ea typeface="Arial"/>
                <a:cs typeface="Arial"/>
                <a:sym typeface="Arial"/>
              </a:rPr>
              <a:t>2</a:t>
            </a:r>
            <a:endParaRPr b="0" i="0" sz="1100" u="none" cap="none" strike="noStrike">
              <a:solidFill>
                <a:srgbClr val="000000"/>
              </a:solidFill>
              <a:latin typeface="Arial"/>
              <a:ea typeface="Arial"/>
              <a:cs typeface="Arial"/>
              <a:sym typeface="Arial"/>
            </a:endParaRPr>
          </a:p>
        </p:txBody>
      </p:sp>
      <p:sp>
        <p:nvSpPr>
          <p:cNvPr id="74" name="Google Shape;74;p2"/>
          <p:cNvSpPr txBox="1"/>
          <p:nvPr/>
        </p:nvSpPr>
        <p:spPr>
          <a:xfrm>
            <a:off x="544066" y="1705922"/>
            <a:ext cx="8846400" cy="40944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Veteran Alliance USA, a registered 501(c)(3) nonprofit organization, thats dedicated to improving the health outcomes of senior veterans by employing the Value-Based Care Model.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2000"/>
              <a:buFont typeface="Arial"/>
              <a:buChar char="•"/>
            </a:pPr>
            <a:r>
              <a:rPr lang="en-US" sz="2000"/>
              <a:t>T</a:t>
            </a:r>
            <a:r>
              <a:rPr b="0" i="0" lang="en-US" sz="2000" u="none" cap="none" strike="noStrike">
                <a:solidFill>
                  <a:srgbClr val="000000"/>
                </a:solidFill>
                <a:latin typeface="Arial"/>
                <a:ea typeface="Arial"/>
                <a:cs typeface="Arial"/>
                <a:sym typeface="Arial"/>
              </a:rPr>
              <a:t>eams and partnership</a:t>
            </a:r>
            <a:r>
              <a:rPr lang="en-US" sz="2000"/>
              <a:t>s </a:t>
            </a:r>
            <a:r>
              <a:rPr b="0" i="0" lang="en-US" sz="2000" u="none" cap="none" strike="noStrike">
                <a:solidFill>
                  <a:srgbClr val="000000"/>
                </a:solidFill>
                <a:latin typeface="Arial"/>
                <a:ea typeface="Arial"/>
                <a:cs typeface="Arial"/>
                <a:sym typeface="Arial"/>
              </a:rPr>
              <a:t>trained on the specific social economic needs of veterans to ensure that every veteran is well informed of their VA health benefits and timely access to their care that they deserve.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Our work includes helping veterans at no cost, to access and navigate the VA system successfully.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We work closely with our partners in healthcare to create better outcomes for the care of our veterans. </a:t>
            </a:r>
            <a:endParaRPr b="0" i="0" sz="1400" u="none" cap="none" strike="noStrike">
              <a:solidFill>
                <a:srgbClr val="000000"/>
              </a:solidFill>
              <a:latin typeface="Arial"/>
              <a:ea typeface="Arial"/>
              <a:cs typeface="Arial"/>
              <a:sym typeface="Arial"/>
            </a:endParaRPr>
          </a:p>
        </p:txBody>
      </p:sp>
      <p:pic>
        <p:nvPicPr>
          <p:cNvPr id="75" name="Google Shape;75;p2"/>
          <p:cNvPicPr preferRelativeResize="0"/>
          <p:nvPr/>
        </p:nvPicPr>
        <p:blipFill rotWithShape="1">
          <a:blip r:embed="rId3">
            <a:alphaModFix/>
          </a:blip>
          <a:srcRect b="0" l="0" r="0" t="0"/>
          <a:stretch/>
        </p:blipFill>
        <p:spPr>
          <a:xfrm>
            <a:off x="2933224" y="6638801"/>
            <a:ext cx="4303050" cy="771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g3a3ce797cd2_0_4"/>
          <p:cNvSpPr txBox="1"/>
          <p:nvPr>
            <p:ph type="ctrTitle"/>
          </p:nvPr>
        </p:nvSpPr>
        <p:spPr>
          <a:xfrm>
            <a:off x="648630" y="563907"/>
            <a:ext cx="8549700" cy="1665900"/>
          </a:xfrm>
          <a:prstGeom prst="rect">
            <a:avLst/>
          </a:prstGeom>
          <a:noFill/>
          <a:ln>
            <a:noFill/>
          </a:ln>
        </p:spPr>
        <p:txBody>
          <a:bodyPr anchorCtr="0" anchor="ctr" bIns="50775" lIns="101575" spcFirstLastPara="1" rIns="101575" wrap="square" tIns="50775">
            <a:normAutofit/>
          </a:bodyPr>
          <a:lstStyle/>
          <a:p>
            <a:pPr indent="0" lvl="0" marL="12700" rtl="0" algn="ctr">
              <a:lnSpc>
                <a:spcPct val="100000"/>
              </a:lnSpc>
              <a:spcBef>
                <a:spcPts val="0"/>
              </a:spcBef>
              <a:spcAft>
                <a:spcPts val="0"/>
              </a:spcAft>
              <a:buClr>
                <a:schemeClr val="dk1"/>
              </a:buClr>
              <a:buSzPts val="1400"/>
              <a:buFont typeface="Arial"/>
              <a:buNone/>
            </a:pPr>
            <a:r>
              <a:rPr b="0" lang="en-US" sz="4150">
                <a:solidFill>
                  <a:srgbClr val="FF0000"/>
                </a:solidFill>
                <a:latin typeface="Arial"/>
                <a:ea typeface="Arial"/>
                <a:cs typeface="Arial"/>
                <a:sym typeface="Arial"/>
              </a:rPr>
              <a:t>Veteran Population</a:t>
            </a:r>
            <a:endParaRPr/>
          </a:p>
        </p:txBody>
      </p:sp>
      <p:sp>
        <p:nvSpPr>
          <p:cNvPr id="81" name="Google Shape;81;g3a3ce797cd2_0_4"/>
          <p:cNvSpPr txBox="1"/>
          <p:nvPr>
            <p:ph idx="1" type="subTitle"/>
          </p:nvPr>
        </p:nvSpPr>
        <p:spPr>
          <a:xfrm>
            <a:off x="1108675" y="2031525"/>
            <a:ext cx="7629600" cy="4232700"/>
          </a:xfrm>
          <a:prstGeom prst="rect">
            <a:avLst/>
          </a:prstGeom>
          <a:noFill/>
          <a:ln>
            <a:noFill/>
          </a:ln>
        </p:spPr>
        <p:txBody>
          <a:bodyPr anchorCtr="0" anchor="t" bIns="50775" lIns="101575" spcFirstLastPara="1" rIns="101575" wrap="square" tIns="50775">
            <a:normAutofit fontScale="32500"/>
          </a:bodyPr>
          <a:lstStyle/>
          <a:p>
            <a:pPr indent="0" lvl="0" marL="0" rtl="0" algn="ctr">
              <a:lnSpc>
                <a:spcPct val="100000"/>
              </a:lnSpc>
              <a:spcBef>
                <a:spcPts val="700"/>
              </a:spcBef>
              <a:spcAft>
                <a:spcPts val="0"/>
              </a:spcAft>
              <a:buClr>
                <a:schemeClr val="dk1"/>
              </a:buClr>
              <a:buSzPts val="358"/>
              <a:buFont typeface="Arial"/>
              <a:buNone/>
            </a:pPr>
            <a:r>
              <a:rPr lang="en-US" sz="6150">
                <a:solidFill>
                  <a:schemeClr val="dk1"/>
                </a:solidFill>
                <a:latin typeface="Arial"/>
                <a:ea typeface="Arial"/>
                <a:cs typeface="Arial"/>
                <a:sym typeface="Arial"/>
              </a:rPr>
              <a:t>Year 1 capacity:</a:t>
            </a:r>
            <a:r>
              <a:rPr lang="en-US" sz="3600">
                <a:solidFill>
                  <a:schemeClr val="dk1"/>
                </a:solidFill>
                <a:latin typeface="Arial"/>
                <a:ea typeface="Arial"/>
                <a:cs typeface="Arial"/>
                <a:sym typeface="Arial"/>
              </a:rPr>
              <a:t> </a:t>
            </a:r>
            <a:r>
              <a:rPr b="1" lang="en-US" sz="6150">
                <a:solidFill>
                  <a:schemeClr val="dk1"/>
                </a:solidFill>
                <a:latin typeface="Arial"/>
                <a:ea typeface="Arial"/>
                <a:cs typeface="Arial"/>
                <a:sym typeface="Arial"/>
              </a:rPr>
              <a:t>10,000 veterans</a:t>
            </a:r>
            <a:br>
              <a:rPr b="1" lang="en-US" sz="3600">
                <a:solidFill>
                  <a:schemeClr val="dk1"/>
                </a:solidFill>
                <a:latin typeface="Arial"/>
                <a:ea typeface="Arial"/>
                <a:cs typeface="Arial"/>
                <a:sym typeface="Arial"/>
              </a:rPr>
            </a:br>
            <a:endParaRPr b="1" sz="3600">
              <a:solidFill>
                <a:schemeClr val="dk1"/>
              </a:solidFill>
              <a:latin typeface="Arial"/>
              <a:ea typeface="Arial"/>
              <a:cs typeface="Arial"/>
              <a:sym typeface="Arial"/>
            </a:endParaRPr>
          </a:p>
          <a:p>
            <a:pPr indent="0" lvl="0" marL="0" rtl="0" algn="ctr">
              <a:lnSpc>
                <a:spcPct val="100000"/>
              </a:lnSpc>
              <a:spcBef>
                <a:spcPts val="700"/>
              </a:spcBef>
              <a:spcAft>
                <a:spcPts val="0"/>
              </a:spcAft>
              <a:buClr>
                <a:schemeClr val="dk1"/>
              </a:buClr>
              <a:buSzPts val="358"/>
              <a:buFont typeface="Arial"/>
              <a:buNone/>
            </a:pPr>
            <a:r>
              <a:rPr lang="en-US" sz="6150">
                <a:solidFill>
                  <a:schemeClr val="dk1"/>
                </a:solidFill>
                <a:latin typeface="Arial"/>
                <a:ea typeface="Arial"/>
                <a:cs typeface="Arial"/>
                <a:sym typeface="Arial"/>
              </a:rPr>
              <a:t>Average hospitalizations: 2.5/year per veteran</a:t>
            </a:r>
            <a:br>
              <a:rPr lang="en-US" sz="6150">
                <a:solidFill>
                  <a:schemeClr val="dk1"/>
                </a:solidFill>
                <a:latin typeface="Arial"/>
                <a:ea typeface="Arial"/>
                <a:cs typeface="Arial"/>
                <a:sym typeface="Arial"/>
              </a:rPr>
            </a:br>
            <a:endParaRPr sz="6150">
              <a:solidFill>
                <a:schemeClr val="dk1"/>
              </a:solidFill>
              <a:latin typeface="Arial"/>
              <a:ea typeface="Arial"/>
              <a:cs typeface="Arial"/>
              <a:sym typeface="Arial"/>
            </a:endParaRPr>
          </a:p>
          <a:p>
            <a:pPr indent="0" lvl="0" marL="0" rtl="0" algn="ctr">
              <a:lnSpc>
                <a:spcPct val="100000"/>
              </a:lnSpc>
              <a:spcBef>
                <a:spcPts val="700"/>
              </a:spcBef>
              <a:spcAft>
                <a:spcPts val="0"/>
              </a:spcAft>
              <a:buSzPct val="180112"/>
              <a:buNone/>
            </a:pPr>
            <a:r>
              <a:rPr lang="en-US" sz="6150">
                <a:solidFill>
                  <a:schemeClr val="dk1"/>
                </a:solidFill>
                <a:latin typeface="Arial"/>
                <a:ea typeface="Arial"/>
                <a:cs typeface="Arial"/>
                <a:sym typeface="Arial"/>
              </a:rPr>
              <a:t>Average ER visits: 3/year per veteran</a:t>
            </a:r>
            <a:br>
              <a:rPr lang="en-US" sz="6150">
                <a:solidFill>
                  <a:schemeClr val="dk1"/>
                </a:solidFill>
                <a:latin typeface="Arial"/>
                <a:ea typeface="Arial"/>
                <a:cs typeface="Arial"/>
                <a:sym typeface="Arial"/>
              </a:rPr>
            </a:br>
            <a:r>
              <a:rPr lang="en-US" sz="6150">
                <a:solidFill>
                  <a:schemeClr val="dk1"/>
                </a:solidFill>
                <a:latin typeface="Arial"/>
                <a:ea typeface="Arial"/>
                <a:cs typeface="Arial"/>
                <a:sym typeface="Arial"/>
              </a:rPr>
              <a:t> “We start with 10,000 veterans, a high-risk population with predictable care needs. The model scales every 2,000 veterans within 3 months.”</a:t>
            </a:r>
            <a:endParaRPr sz="6150">
              <a:solidFill>
                <a:schemeClr val="dk1"/>
              </a:solidFill>
              <a:latin typeface="Arial"/>
              <a:ea typeface="Arial"/>
              <a:cs typeface="Arial"/>
              <a:sym typeface="Arial"/>
            </a:endParaRPr>
          </a:p>
          <a:p>
            <a:pPr indent="0" lvl="0" marL="0" rtl="0" algn="ctr">
              <a:lnSpc>
                <a:spcPct val="100000"/>
              </a:lnSpc>
              <a:spcBef>
                <a:spcPts val="700"/>
              </a:spcBef>
              <a:spcAft>
                <a:spcPts val="0"/>
              </a:spcAft>
              <a:buSzPct val="180112"/>
              <a:buNone/>
            </a:pPr>
            <a:r>
              <a:t/>
            </a:r>
            <a:endParaRPr sz="6150">
              <a:solidFill>
                <a:schemeClr val="dk1"/>
              </a:solidFill>
              <a:latin typeface="Arial"/>
              <a:ea typeface="Arial"/>
              <a:cs typeface="Arial"/>
              <a:sym typeface="Arial"/>
            </a:endParaRPr>
          </a:p>
          <a:p>
            <a:pPr indent="0" lvl="0" marL="0" rtl="0" algn="ctr">
              <a:lnSpc>
                <a:spcPct val="100000"/>
              </a:lnSpc>
              <a:spcBef>
                <a:spcPts val="700"/>
              </a:spcBef>
              <a:spcAft>
                <a:spcPts val="0"/>
              </a:spcAft>
              <a:buSzPct val="180112"/>
              <a:buNone/>
            </a:pPr>
            <a:r>
              <a:rPr lang="en-US" sz="6150">
                <a:solidFill>
                  <a:schemeClr val="dk1"/>
                </a:solidFill>
                <a:latin typeface="Arial"/>
                <a:ea typeface="Arial"/>
                <a:cs typeface="Arial"/>
                <a:sym typeface="Arial"/>
              </a:rPr>
              <a:t>US Bureau of Census 2023 indicates approximately 495k veterans living in Arizona with half in Maricopa County</a:t>
            </a:r>
            <a:endParaRPr sz="6150">
              <a:solidFill>
                <a:schemeClr val="dk1"/>
              </a:solidFill>
              <a:latin typeface="Arial"/>
              <a:ea typeface="Arial"/>
              <a:cs typeface="Arial"/>
              <a:sym typeface="Arial"/>
            </a:endParaRPr>
          </a:p>
          <a:p>
            <a:pPr indent="0" lvl="0" marL="0" rtl="0" algn="ctr">
              <a:lnSpc>
                <a:spcPct val="100000"/>
              </a:lnSpc>
              <a:spcBef>
                <a:spcPts val="700"/>
              </a:spcBef>
              <a:spcAft>
                <a:spcPts val="0"/>
              </a:spcAft>
              <a:buClr>
                <a:schemeClr val="dk1"/>
              </a:buClr>
              <a:buSzPct val="38596"/>
              <a:buFont typeface="Arial"/>
              <a:buNone/>
            </a:pPr>
            <a:r>
              <a:t/>
            </a:r>
            <a:endParaRPr sz="2850">
              <a:solidFill>
                <a:schemeClr val="dk1"/>
              </a:solidFill>
              <a:latin typeface="Arial"/>
              <a:ea typeface="Arial"/>
              <a:cs typeface="Arial"/>
              <a:sym typeface="Arial"/>
            </a:endParaRPr>
          </a:p>
          <a:p>
            <a:pPr indent="0" lvl="0" marL="0" rtl="0" algn="ctr">
              <a:lnSpc>
                <a:spcPct val="100000"/>
              </a:lnSpc>
              <a:spcBef>
                <a:spcPts val="700"/>
              </a:spcBef>
              <a:spcAft>
                <a:spcPts val="0"/>
              </a:spcAft>
              <a:buSzPts val="3600"/>
              <a:buNone/>
            </a:pPr>
            <a:r>
              <a:t/>
            </a:r>
            <a:endParaRPr/>
          </a:p>
        </p:txBody>
      </p:sp>
      <p:sp>
        <p:nvSpPr>
          <p:cNvPr id="82" name="Google Shape;82;g3a3ce797cd2_0_4"/>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pic>
        <p:nvPicPr>
          <p:cNvPr id="83" name="Google Shape;83;g3a3ce797cd2_0_4"/>
          <p:cNvPicPr preferRelativeResize="0"/>
          <p:nvPr/>
        </p:nvPicPr>
        <p:blipFill rotWithShape="1">
          <a:blip r:embed="rId3">
            <a:alphaModFix/>
          </a:blip>
          <a:srcRect b="0" l="0" r="0" t="0"/>
          <a:stretch/>
        </p:blipFill>
        <p:spPr>
          <a:xfrm>
            <a:off x="2933224" y="6932676"/>
            <a:ext cx="4303050" cy="771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g325d64d28f1_0_5"/>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sp>
        <p:nvSpPr>
          <p:cNvPr descr="slidetitle" id="89" name="Google Shape;89;g325d64d28f1_0_5" title="slide title"/>
          <p:cNvSpPr txBox="1"/>
          <p:nvPr>
            <p:ph type="ctrTitle"/>
          </p:nvPr>
        </p:nvSpPr>
        <p:spPr>
          <a:xfrm>
            <a:off x="472542" y="191513"/>
            <a:ext cx="9420900" cy="849000"/>
          </a:xfrm>
          <a:prstGeom prst="rect">
            <a:avLst/>
          </a:prstGeom>
          <a:noFill/>
          <a:ln>
            <a:noFill/>
          </a:ln>
        </p:spPr>
        <p:txBody>
          <a:bodyPr anchorCtr="0" anchor="ctr" bIns="50775" lIns="101575" spcFirstLastPara="1" rIns="101575" wrap="square" tIns="50775">
            <a:noAutofit/>
          </a:bodyPr>
          <a:lstStyle/>
          <a:p>
            <a:pPr indent="0" lvl="0" marL="0" rtl="0" algn="ctr">
              <a:lnSpc>
                <a:spcPct val="100000"/>
              </a:lnSpc>
              <a:spcBef>
                <a:spcPts val="0"/>
              </a:spcBef>
              <a:spcAft>
                <a:spcPts val="0"/>
              </a:spcAft>
              <a:buClr>
                <a:srgbClr val="FF0000"/>
              </a:buClr>
              <a:buSzPts val="5600"/>
              <a:buFont typeface="Trebuchet MS"/>
              <a:buNone/>
            </a:pPr>
            <a:r>
              <a:rPr b="0" lang="en-US" sz="4900">
                <a:solidFill>
                  <a:srgbClr val="FF0000"/>
                </a:solidFill>
                <a:latin typeface="Arial"/>
                <a:ea typeface="Arial"/>
                <a:cs typeface="Arial"/>
                <a:sym typeface="Arial"/>
              </a:rPr>
              <a:t>Problems Worth Solving</a:t>
            </a:r>
            <a:endParaRPr b="0" sz="3250">
              <a:latin typeface="Arial"/>
              <a:ea typeface="Arial"/>
              <a:cs typeface="Arial"/>
              <a:sym typeface="Arial"/>
            </a:endParaRPr>
          </a:p>
        </p:txBody>
      </p:sp>
      <p:sp>
        <p:nvSpPr>
          <p:cNvPr descr="descriptionList" id="90" name="Google Shape;90;g325d64d28f1_0_5" title="descriptionList"/>
          <p:cNvSpPr txBox="1"/>
          <p:nvPr/>
        </p:nvSpPr>
        <p:spPr>
          <a:xfrm>
            <a:off x="761450" y="1271250"/>
            <a:ext cx="9132000" cy="5520600"/>
          </a:xfrm>
          <a:prstGeom prst="rect">
            <a:avLst/>
          </a:prstGeom>
          <a:noFill/>
          <a:ln>
            <a:noFill/>
          </a:ln>
        </p:spPr>
        <p:txBody>
          <a:bodyPr anchorCtr="0" anchor="t" bIns="50775" lIns="101575" spcFirstLastPara="1" rIns="101575" wrap="square" tIns="50775">
            <a:spAutoFit/>
          </a:bodyPr>
          <a:lstStyle/>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High ER and hospital utilization</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Lack of care coordination</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Cost-shifting to VA</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Achieving higher patient outcomes with cost share spending </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Increase efficiency to veterans' healthcare</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Community commitment </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Quality vs Quantity</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Equitable distribution of care</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Disparities in healthcare access and outcomes</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Educational outreach regarding eligibility for VA healthcare due to confusion and a lack of access for those who are eligible but unable to navigate the system.</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Fragmentation of care for veterans</a:t>
            </a:r>
            <a:r>
              <a:rPr lang="en-US" sz="1600">
                <a:solidFill>
                  <a:schemeClr val="dk1"/>
                </a:solidFill>
              </a:rPr>
              <a:t>- Lack of integrated care model</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Institutional Barriers in coordination of care</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Veterans require higher social service needs </a:t>
            </a:r>
            <a:endParaRPr b="0" i="0" sz="16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Delays in care and authorization</a:t>
            </a:r>
            <a:endParaRPr b="0" i="0" sz="1600" u="none" cap="none" strike="noStrike">
              <a:solidFill>
                <a:schemeClr val="dk1"/>
              </a:solidFill>
              <a:latin typeface="Arial"/>
              <a:ea typeface="Arial"/>
              <a:cs typeface="Arial"/>
              <a:sym typeface="Arial"/>
            </a:endParaRPr>
          </a:p>
        </p:txBody>
      </p:sp>
      <p:cxnSp>
        <p:nvCxnSpPr>
          <p:cNvPr id="91" name="Google Shape;91;g325d64d28f1_0_5"/>
          <p:cNvCxnSpPr/>
          <p:nvPr/>
        </p:nvCxnSpPr>
        <p:spPr>
          <a:xfrm>
            <a:off x="0" y="6868199"/>
            <a:ext cx="10058400" cy="0"/>
          </a:xfrm>
          <a:prstGeom prst="straightConnector1">
            <a:avLst/>
          </a:prstGeom>
          <a:noFill/>
          <a:ln cap="flat" cmpd="sng" w="9525">
            <a:solidFill>
              <a:srgbClr val="D8D8D8"/>
            </a:solidFill>
            <a:prstDash val="solid"/>
            <a:round/>
            <a:headEnd len="sm" w="sm" type="none"/>
            <a:tailEnd len="sm" w="sm" type="none"/>
          </a:ln>
        </p:spPr>
      </p:cxnSp>
      <p:pic>
        <p:nvPicPr>
          <p:cNvPr id="92" name="Google Shape;92;g325d64d28f1_0_5"/>
          <p:cNvPicPr preferRelativeResize="0"/>
          <p:nvPr/>
        </p:nvPicPr>
        <p:blipFill rotWithShape="1">
          <a:blip r:embed="rId3">
            <a:alphaModFix/>
          </a:blip>
          <a:srcRect b="0" l="0" r="0" t="0"/>
          <a:stretch/>
        </p:blipFill>
        <p:spPr>
          <a:xfrm>
            <a:off x="2798948" y="6947436"/>
            <a:ext cx="4116599" cy="7419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g325d64d28f1_0_97"/>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sp>
        <p:nvSpPr>
          <p:cNvPr descr="slidetitle" id="98" name="Google Shape;98;g325d64d28f1_0_97" title="slide title"/>
          <p:cNvSpPr txBox="1"/>
          <p:nvPr>
            <p:ph type="ctrTitle"/>
          </p:nvPr>
        </p:nvSpPr>
        <p:spPr>
          <a:xfrm>
            <a:off x="424122" y="328765"/>
            <a:ext cx="9420900" cy="849000"/>
          </a:xfrm>
          <a:prstGeom prst="rect">
            <a:avLst/>
          </a:prstGeom>
          <a:noFill/>
          <a:ln>
            <a:noFill/>
          </a:ln>
        </p:spPr>
        <p:txBody>
          <a:bodyPr anchorCtr="0" anchor="ctr" bIns="50775" lIns="101575" spcFirstLastPara="1" rIns="101575" wrap="square" tIns="50775">
            <a:noAutofit/>
          </a:bodyPr>
          <a:lstStyle/>
          <a:p>
            <a:pPr indent="0" lvl="0" marL="0" rtl="0" algn="ctr">
              <a:lnSpc>
                <a:spcPct val="100000"/>
              </a:lnSpc>
              <a:spcBef>
                <a:spcPts val="0"/>
              </a:spcBef>
              <a:spcAft>
                <a:spcPts val="0"/>
              </a:spcAft>
              <a:buClr>
                <a:srgbClr val="FF0000"/>
              </a:buClr>
              <a:buSzPts val="5600"/>
              <a:buFont typeface="Trebuchet MS"/>
              <a:buNone/>
            </a:pPr>
            <a:r>
              <a:rPr b="0" lang="en-US" sz="5400">
                <a:solidFill>
                  <a:srgbClr val="FF0000"/>
                </a:solidFill>
                <a:latin typeface="Arial"/>
                <a:ea typeface="Arial"/>
                <a:cs typeface="Arial"/>
                <a:sym typeface="Arial"/>
              </a:rPr>
              <a:t>Key Interventions &amp; Services</a:t>
            </a:r>
            <a:endParaRPr b="0" sz="3750">
              <a:latin typeface="Arial"/>
              <a:ea typeface="Arial"/>
              <a:cs typeface="Arial"/>
              <a:sym typeface="Arial"/>
            </a:endParaRPr>
          </a:p>
        </p:txBody>
      </p:sp>
      <p:sp>
        <p:nvSpPr>
          <p:cNvPr descr="descriptionList" id="99" name="Google Shape;99;g325d64d28f1_0_97" title="descriptionList"/>
          <p:cNvSpPr txBox="1"/>
          <p:nvPr/>
        </p:nvSpPr>
        <p:spPr>
          <a:xfrm>
            <a:off x="822325" y="1901400"/>
            <a:ext cx="8255100" cy="5043600"/>
          </a:xfrm>
          <a:prstGeom prst="rect">
            <a:avLst/>
          </a:prstGeom>
          <a:noFill/>
          <a:ln>
            <a:noFill/>
          </a:ln>
        </p:spPr>
        <p:txBody>
          <a:bodyPr anchorCtr="0" anchor="t" bIns="50775" lIns="101575" spcFirstLastPara="1" rIns="101575" wrap="square" tIns="50775">
            <a:spAutoFit/>
          </a:bodyPr>
          <a:lstStyle/>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Prioritize and personalize interventions (48-72 hour post discharge follow up with assigned veteran case management)</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Manage population health cost (Obtaining VA authorization for ancillary care services to cost shift)</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Pharmacy reconciliation to VA cost share</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Continuum of Care partnerships</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Care Coordination across all payer source and providers</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Providing an equitable care distribution</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Char char="▪"/>
            </a:pPr>
            <a:r>
              <a:rPr lang="en-US" sz="1700">
                <a:solidFill>
                  <a:schemeClr val="dk1"/>
                </a:solidFill>
              </a:rPr>
              <a:t>Affordable housing placements</a:t>
            </a:r>
            <a:endParaRPr sz="1700">
              <a:solidFill>
                <a:schemeClr val="dk1"/>
              </a:solidFil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Identifying veterans</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Outreach and education</a:t>
            </a:r>
            <a:endParaRPr b="0" i="0" sz="1700" u="none" cap="none" strike="noStrike">
              <a:solidFill>
                <a:schemeClr val="dk1"/>
              </a:solidFill>
              <a:latin typeface="Arial"/>
              <a:ea typeface="Arial"/>
              <a:cs typeface="Arial"/>
              <a:sym typeface="Arial"/>
            </a:endParaRPr>
          </a:p>
          <a:p>
            <a:pPr indent="-50800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Easy VA enrollment process and access for veterans</a:t>
            </a:r>
            <a:endParaRPr b="0" i="0" sz="1700" u="none" cap="none" strike="noStrike">
              <a:solidFill>
                <a:schemeClr val="dk1"/>
              </a:solidFill>
              <a:latin typeface="Arial"/>
              <a:ea typeface="Arial"/>
              <a:cs typeface="Arial"/>
              <a:sym typeface="Arial"/>
            </a:endParaRPr>
          </a:p>
          <a:p>
            <a:pPr indent="0" lvl="0" marL="508000" marR="0" rtl="0" algn="l">
              <a:lnSpc>
                <a:spcPct val="150000"/>
              </a:lnSpc>
              <a:spcBef>
                <a:spcPts val="0"/>
              </a:spcBef>
              <a:spcAft>
                <a:spcPts val="0"/>
              </a:spcAft>
              <a:buClr>
                <a:srgbClr val="000000"/>
              </a:buClr>
              <a:buSzPts val="1500"/>
              <a:buFont typeface="Arial"/>
              <a:buNone/>
            </a:pPr>
            <a:r>
              <a:t/>
            </a:r>
            <a:endParaRPr b="0" i="0" sz="1500" u="none" cap="none" strike="noStrike">
              <a:solidFill>
                <a:schemeClr val="dk1"/>
              </a:solidFill>
              <a:latin typeface="Arial"/>
              <a:ea typeface="Arial"/>
              <a:cs typeface="Arial"/>
              <a:sym typeface="Arial"/>
            </a:endParaRPr>
          </a:p>
        </p:txBody>
      </p:sp>
      <p:cxnSp>
        <p:nvCxnSpPr>
          <p:cNvPr id="100" name="Google Shape;100;g325d64d28f1_0_97"/>
          <p:cNvCxnSpPr/>
          <p:nvPr/>
        </p:nvCxnSpPr>
        <p:spPr>
          <a:xfrm>
            <a:off x="0" y="6868199"/>
            <a:ext cx="10058400" cy="0"/>
          </a:xfrm>
          <a:prstGeom prst="straightConnector1">
            <a:avLst/>
          </a:prstGeom>
          <a:noFill/>
          <a:ln cap="flat" cmpd="sng" w="9525">
            <a:solidFill>
              <a:srgbClr val="D8D8D8"/>
            </a:solidFill>
            <a:prstDash val="solid"/>
            <a:round/>
            <a:headEnd len="sm" w="sm" type="none"/>
            <a:tailEnd len="sm" w="sm" type="none"/>
          </a:ln>
        </p:spPr>
      </p:cxnSp>
      <p:pic>
        <p:nvPicPr>
          <p:cNvPr id="101" name="Google Shape;101;g325d64d28f1_0_97"/>
          <p:cNvPicPr preferRelativeResize="0"/>
          <p:nvPr/>
        </p:nvPicPr>
        <p:blipFill rotWithShape="1">
          <a:blip r:embed="rId3">
            <a:alphaModFix/>
          </a:blip>
          <a:srcRect b="0" l="0" r="0" t="0"/>
          <a:stretch/>
        </p:blipFill>
        <p:spPr>
          <a:xfrm>
            <a:off x="3001462" y="6864524"/>
            <a:ext cx="4266225" cy="768950"/>
          </a:xfrm>
          <a:prstGeom prst="rect">
            <a:avLst/>
          </a:prstGeom>
          <a:noFill/>
          <a:ln>
            <a:noFill/>
          </a:ln>
        </p:spPr>
      </p:pic>
      <p:sp>
        <p:nvSpPr>
          <p:cNvPr id="102" name="Google Shape;102;g325d64d28f1_0_97"/>
          <p:cNvSpPr txBox="1"/>
          <p:nvPr/>
        </p:nvSpPr>
        <p:spPr>
          <a:xfrm>
            <a:off x="1520850" y="1177775"/>
            <a:ext cx="76359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1" lang="en-US" sz="2000" u="none" cap="none" strike="noStrike">
                <a:solidFill>
                  <a:schemeClr val="dk1"/>
                </a:solidFill>
                <a:latin typeface="Calibri"/>
                <a:ea typeface="Calibri"/>
                <a:cs typeface="Calibri"/>
                <a:sym typeface="Calibri"/>
              </a:rPr>
              <a:t>Veteran Alliance Care Coordination Model</a:t>
            </a:r>
            <a:endParaRPr b="1" i="1" sz="2000" u="none" cap="none" strike="noStrike">
              <a:solidFill>
                <a:srgbClr val="262626"/>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g3a3ce797cd2_0_31"/>
          <p:cNvSpPr/>
          <p:nvPr/>
        </p:nvSpPr>
        <p:spPr>
          <a:xfrm>
            <a:off x="0" y="6864513"/>
            <a:ext cx="10058400" cy="907800"/>
          </a:xfrm>
          <a:prstGeom prst="rect">
            <a:avLst/>
          </a:prstGeom>
          <a:gradFill>
            <a:gsLst>
              <a:gs pos="0">
                <a:srgbClr val="F2F2F2"/>
              </a:gs>
              <a:gs pos="75000">
                <a:schemeClr val="lt1"/>
              </a:gs>
              <a:gs pos="100000">
                <a:schemeClr val="lt1"/>
              </a:gs>
            </a:gsLst>
            <a:lin ang="0" scaled="0"/>
          </a:gradFill>
          <a:ln>
            <a:noFill/>
          </a:ln>
          <a:effectLst>
            <a:outerShdw blurRad="40000" rotWithShape="0" dir="5400000" dist="23000">
              <a:srgbClr val="000000">
                <a:alpha val="34901"/>
              </a:srgbClr>
            </a:outerShdw>
          </a:effectLst>
        </p:spPr>
        <p:txBody>
          <a:bodyPr anchorCtr="0" anchor="ctr" bIns="50775" lIns="101575" spcFirstLastPara="1" rIns="101575" wrap="square" tIns="50775">
            <a:noAutofit/>
          </a:bodyPr>
          <a:lstStyle/>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lt1"/>
              </a:solidFill>
              <a:latin typeface="Calibri"/>
              <a:ea typeface="Calibri"/>
              <a:cs typeface="Calibri"/>
              <a:sym typeface="Calibri"/>
            </a:endParaRPr>
          </a:p>
        </p:txBody>
      </p:sp>
      <p:sp>
        <p:nvSpPr>
          <p:cNvPr descr="slidetitle" id="108" name="Google Shape;108;g3a3ce797cd2_0_31" title="slide title"/>
          <p:cNvSpPr txBox="1"/>
          <p:nvPr>
            <p:ph type="ctrTitle"/>
          </p:nvPr>
        </p:nvSpPr>
        <p:spPr>
          <a:xfrm>
            <a:off x="424122" y="328765"/>
            <a:ext cx="9420900" cy="849000"/>
          </a:xfrm>
          <a:prstGeom prst="rect">
            <a:avLst/>
          </a:prstGeom>
          <a:noFill/>
          <a:ln>
            <a:noFill/>
          </a:ln>
        </p:spPr>
        <p:txBody>
          <a:bodyPr anchorCtr="0" anchor="ctr" bIns="50775" lIns="101575" spcFirstLastPara="1" rIns="101575" wrap="square" tIns="50775">
            <a:noAutofit/>
          </a:bodyPr>
          <a:lstStyle/>
          <a:p>
            <a:pPr indent="0" lvl="0" marL="0" rtl="0" algn="ctr">
              <a:lnSpc>
                <a:spcPct val="100000"/>
              </a:lnSpc>
              <a:spcBef>
                <a:spcPts val="0"/>
              </a:spcBef>
              <a:spcAft>
                <a:spcPts val="0"/>
              </a:spcAft>
              <a:buClr>
                <a:srgbClr val="FF0000"/>
              </a:buClr>
              <a:buSzPts val="5600"/>
              <a:buFont typeface="Trebuchet MS"/>
              <a:buNone/>
            </a:pPr>
            <a:r>
              <a:rPr b="0" lang="en-US" sz="5400">
                <a:solidFill>
                  <a:srgbClr val="FF0000"/>
                </a:solidFill>
                <a:latin typeface="Arial"/>
                <a:ea typeface="Arial"/>
                <a:cs typeface="Arial"/>
                <a:sym typeface="Arial"/>
              </a:rPr>
              <a:t>Key Interventions &amp; Services</a:t>
            </a:r>
            <a:endParaRPr b="0" sz="3750">
              <a:latin typeface="Arial"/>
              <a:ea typeface="Arial"/>
              <a:cs typeface="Arial"/>
              <a:sym typeface="Arial"/>
            </a:endParaRPr>
          </a:p>
        </p:txBody>
      </p:sp>
      <p:sp>
        <p:nvSpPr>
          <p:cNvPr descr="descriptionList" id="109" name="Google Shape;109;g3a3ce797cd2_0_31" title="descriptionList"/>
          <p:cNvSpPr txBox="1"/>
          <p:nvPr/>
        </p:nvSpPr>
        <p:spPr>
          <a:xfrm>
            <a:off x="822325" y="1901400"/>
            <a:ext cx="8255100" cy="5089800"/>
          </a:xfrm>
          <a:prstGeom prst="rect">
            <a:avLst/>
          </a:prstGeom>
          <a:noFill/>
          <a:ln>
            <a:noFill/>
          </a:ln>
        </p:spPr>
        <p:txBody>
          <a:bodyPr anchorCtr="0" anchor="t" bIns="50775" lIns="101575" spcFirstLastPara="1" rIns="101575" wrap="square" tIns="50775">
            <a:spAutoFit/>
          </a:bodyPr>
          <a:lstStyle/>
          <a:p>
            <a:pPr indent="-36195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Eliminating barriers in VA bureaucracy </a:t>
            </a:r>
            <a:endParaRPr b="0" i="0" sz="1700" u="none" cap="none" strike="noStrike">
              <a:solidFill>
                <a:schemeClr val="dk1"/>
              </a:solidFill>
              <a:latin typeface="Arial"/>
              <a:ea typeface="Arial"/>
              <a:cs typeface="Arial"/>
              <a:sym typeface="Arial"/>
            </a:endParaRPr>
          </a:p>
          <a:p>
            <a:pPr indent="-361950" lvl="0" marL="508000" marR="0" rtl="0" algn="l">
              <a:lnSpc>
                <a:spcPct val="150000"/>
              </a:lnSpc>
              <a:spcBef>
                <a:spcPts val="0"/>
              </a:spcBef>
              <a:spcAft>
                <a:spcPts val="0"/>
              </a:spcAft>
              <a:buClr>
                <a:schemeClr val="dk1"/>
              </a:buClr>
              <a:buSzPts val="1700"/>
              <a:buFont typeface="Arial"/>
              <a:buChar char="▪"/>
            </a:pPr>
            <a:r>
              <a:rPr lang="en-US" sz="1700">
                <a:solidFill>
                  <a:schemeClr val="dk1"/>
                </a:solidFill>
              </a:rPr>
              <a:t>Combine housing + healthcare coordination</a:t>
            </a:r>
            <a:endParaRPr b="0" i="0" sz="1700" u="none" cap="none" strike="noStrike">
              <a:solidFill>
                <a:schemeClr val="dk1"/>
              </a:solidFill>
              <a:latin typeface="Arial"/>
              <a:ea typeface="Arial"/>
              <a:cs typeface="Arial"/>
              <a:sym typeface="Arial"/>
            </a:endParaRPr>
          </a:p>
          <a:p>
            <a:pPr indent="-36195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Holding VA to cost share responsibilities</a:t>
            </a:r>
            <a:endParaRPr sz="1700">
              <a:solidFill>
                <a:schemeClr val="dk1"/>
              </a:solidFill>
            </a:endParaRPr>
          </a:p>
          <a:p>
            <a:pPr indent="-36195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One stop care for veterans cost shared with the VA (VA auth, VA services, Placement, Palliative and hospice care, VA paid caregiving, Housing, Home Health, Home modification, prosthetics, Pharmacy, DME, Medical Supplies,VA LTC, VA paid services not paid by insurances and Medicare )</a:t>
            </a:r>
            <a:endParaRPr b="0" i="0" sz="1700" u="none" cap="none" strike="noStrike">
              <a:solidFill>
                <a:schemeClr val="dk1"/>
              </a:solidFill>
              <a:latin typeface="Arial"/>
              <a:ea typeface="Arial"/>
              <a:cs typeface="Arial"/>
              <a:sym typeface="Arial"/>
            </a:endParaRPr>
          </a:p>
          <a:p>
            <a:pPr indent="-361950" lvl="0" marL="508000" marR="0" rtl="0" algn="l">
              <a:lnSpc>
                <a:spcPct val="150000"/>
              </a:lnSpc>
              <a:spcBef>
                <a:spcPts val="0"/>
              </a:spcBef>
              <a:spcAft>
                <a:spcPts val="0"/>
              </a:spcAft>
              <a:buClr>
                <a:schemeClr val="dk1"/>
              </a:buClr>
              <a:buSzPts val="1700"/>
              <a:buFont typeface="Arial"/>
              <a:buChar char="▪"/>
            </a:pPr>
            <a:r>
              <a:rPr b="0" i="0" lang="en-US" sz="1700" u="none" cap="none" strike="noStrike">
                <a:solidFill>
                  <a:schemeClr val="dk1"/>
                </a:solidFill>
                <a:latin typeface="Arial"/>
                <a:ea typeface="Arial"/>
                <a:cs typeface="Arial"/>
                <a:sym typeface="Arial"/>
              </a:rPr>
              <a:t>Social worker experienced with veteran homelessness, addiction, behavioral health, and service connection chronic illnesses</a:t>
            </a:r>
            <a:endParaRPr b="0" i="0" sz="1700" u="none" cap="none" strike="noStrike">
              <a:solidFill>
                <a:schemeClr val="dk1"/>
              </a:solidFill>
              <a:latin typeface="Arial"/>
              <a:ea typeface="Arial"/>
              <a:cs typeface="Arial"/>
              <a:sym typeface="Arial"/>
            </a:endParaRPr>
          </a:p>
          <a:p>
            <a:pPr indent="0" lvl="0" marL="508000" marR="0" rtl="0" algn="l">
              <a:lnSpc>
                <a:spcPct val="150000"/>
              </a:lnSpc>
              <a:spcBef>
                <a:spcPts val="0"/>
              </a:spcBef>
              <a:spcAft>
                <a:spcPts val="0"/>
              </a:spcAft>
              <a:buClr>
                <a:srgbClr val="000000"/>
              </a:buClr>
              <a:buSzPts val="1700"/>
              <a:buFont typeface="Arial"/>
              <a:buNone/>
            </a:pPr>
            <a:r>
              <a:t/>
            </a:r>
            <a:endParaRPr b="0" i="0" sz="1700" u="none" cap="none" strike="noStrike">
              <a:solidFill>
                <a:srgbClr val="3C78D8"/>
              </a:solidFill>
              <a:latin typeface="Arial"/>
              <a:ea typeface="Arial"/>
              <a:cs typeface="Arial"/>
              <a:sym typeface="Arial"/>
            </a:endParaRPr>
          </a:p>
          <a:p>
            <a:pPr indent="0" lvl="0" marL="508000" marR="0" rtl="0" algn="l">
              <a:lnSpc>
                <a:spcPct val="150000"/>
              </a:lnSpc>
              <a:spcBef>
                <a:spcPts val="0"/>
              </a:spcBef>
              <a:spcAft>
                <a:spcPts val="0"/>
              </a:spcAft>
              <a:buClr>
                <a:srgbClr val="000000"/>
              </a:buClr>
              <a:buSzPts val="1800"/>
              <a:buFont typeface="Arial"/>
              <a:buNone/>
            </a:pPr>
            <a:r>
              <a:rPr b="1" i="1" lang="en-US" sz="1800" u="sng" cap="none" strike="noStrike">
                <a:solidFill>
                  <a:srgbClr val="1155CC"/>
                </a:solidFill>
                <a:latin typeface="Times New Roman"/>
                <a:ea typeface="Times New Roman"/>
                <a:cs typeface="Times New Roman"/>
                <a:sym typeface="Times New Roman"/>
              </a:rPr>
              <a:t>These interventions reduce hospitalizations, ER visits, and SNF stays</a:t>
            </a:r>
            <a:r>
              <a:rPr b="1" i="1" lang="en-US" sz="1800" u="sng">
                <a:solidFill>
                  <a:srgbClr val="1155CC"/>
                </a:solidFill>
                <a:latin typeface="Times New Roman"/>
                <a:ea typeface="Times New Roman"/>
                <a:cs typeface="Times New Roman"/>
                <a:sym typeface="Times New Roman"/>
              </a:rPr>
              <a:t>. An integrated model for better outcome and cost efficiencies alternatives,</a:t>
            </a:r>
            <a:r>
              <a:rPr b="1" i="1" lang="en-US" sz="1800" u="sng" cap="none" strike="noStrike">
                <a:solidFill>
                  <a:srgbClr val="1155CC"/>
                </a:solidFill>
                <a:latin typeface="Times New Roman"/>
                <a:ea typeface="Times New Roman"/>
                <a:cs typeface="Times New Roman"/>
                <a:sym typeface="Times New Roman"/>
              </a:rPr>
              <a:t>”</a:t>
            </a:r>
            <a:endParaRPr b="1" i="1" sz="1800" u="sng" cap="none" strike="noStrike">
              <a:solidFill>
                <a:srgbClr val="1155CC"/>
              </a:solidFill>
              <a:latin typeface="Times New Roman"/>
              <a:ea typeface="Times New Roman"/>
              <a:cs typeface="Times New Roman"/>
              <a:sym typeface="Times New Roman"/>
            </a:endParaRPr>
          </a:p>
          <a:p>
            <a:pPr indent="0" lvl="0" marL="508000" marR="0" rtl="0" algn="l">
              <a:lnSpc>
                <a:spcPct val="150000"/>
              </a:lnSpc>
              <a:spcBef>
                <a:spcPts val="0"/>
              </a:spcBef>
              <a:spcAft>
                <a:spcPts val="0"/>
              </a:spcAft>
              <a:buClr>
                <a:srgbClr val="000000"/>
              </a:buClr>
              <a:buSzPts val="1500"/>
              <a:buFont typeface="Arial"/>
              <a:buNone/>
            </a:pPr>
            <a:r>
              <a:t/>
            </a:r>
            <a:endParaRPr b="0" i="0" sz="1500" u="none" cap="none" strike="noStrike">
              <a:solidFill>
                <a:schemeClr val="dk1"/>
              </a:solidFill>
              <a:latin typeface="Arial"/>
              <a:ea typeface="Arial"/>
              <a:cs typeface="Arial"/>
              <a:sym typeface="Arial"/>
            </a:endParaRPr>
          </a:p>
        </p:txBody>
      </p:sp>
      <p:cxnSp>
        <p:nvCxnSpPr>
          <p:cNvPr id="110" name="Google Shape;110;g3a3ce797cd2_0_31"/>
          <p:cNvCxnSpPr/>
          <p:nvPr/>
        </p:nvCxnSpPr>
        <p:spPr>
          <a:xfrm>
            <a:off x="0" y="6868199"/>
            <a:ext cx="10058400" cy="0"/>
          </a:xfrm>
          <a:prstGeom prst="straightConnector1">
            <a:avLst/>
          </a:prstGeom>
          <a:noFill/>
          <a:ln cap="flat" cmpd="sng" w="9525">
            <a:solidFill>
              <a:srgbClr val="D8D8D8"/>
            </a:solidFill>
            <a:prstDash val="solid"/>
            <a:round/>
            <a:headEnd len="sm" w="sm" type="none"/>
            <a:tailEnd len="sm" w="sm" type="none"/>
          </a:ln>
        </p:spPr>
      </p:cxnSp>
      <p:pic>
        <p:nvPicPr>
          <p:cNvPr id="111" name="Google Shape;111;g3a3ce797cd2_0_31"/>
          <p:cNvPicPr preferRelativeResize="0"/>
          <p:nvPr/>
        </p:nvPicPr>
        <p:blipFill rotWithShape="1">
          <a:blip r:embed="rId3">
            <a:alphaModFix/>
          </a:blip>
          <a:srcRect b="0" l="0" r="0" t="0"/>
          <a:stretch/>
        </p:blipFill>
        <p:spPr>
          <a:xfrm>
            <a:off x="3001462" y="6864524"/>
            <a:ext cx="4266225" cy="768950"/>
          </a:xfrm>
          <a:prstGeom prst="rect">
            <a:avLst/>
          </a:prstGeom>
          <a:noFill/>
          <a:ln>
            <a:noFill/>
          </a:ln>
        </p:spPr>
      </p:pic>
      <p:sp>
        <p:nvSpPr>
          <p:cNvPr id="112" name="Google Shape;112;g3a3ce797cd2_0_31"/>
          <p:cNvSpPr txBox="1"/>
          <p:nvPr/>
        </p:nvSpPr>
        <p:spPr>
          <a:xfrm>
            <a:off x="1520850" y="1177775"/>
            <a:ext cx="76359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1" lang="en-US" sz="2000" u="none" cap="none" strike="noStrike">
                <a:solidFill>
                  <a:schemeClr val="dk1"/>
                </a:solidFill>
                <a:latin typeface="Calibri"/>
                <a:ea typeface="Calibri"/>
                <a:cs typeface="Calibri"/>
                <a:sym typeface="Calibri"/>
              </a:rPr>
              <a:t>Veteran Alliance Care Coordination Model</a:t>
            </a:r>
            <a:endParaRPr b="1" i="1" sz="2000" u="none" cap="none" strike="noStrike">
              <a:solidFill>
                <a:srgbClr val="262626"/>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descr="Beautify this slide" id="117" name="Google Shape;117;g3a3ce797cd2_0_0"/>
          <p:cNvPicPr preferRelativeResize="0"/>
          <p:nvPr/>
        </p:nvPicPr>
        <p:blipFill rotWithShape="1">
          <a:blip r:embed="rId3">
            <a:alphaModFix/>
          </a:blip>
          <a:srcRect b="0" l="0" r="0" t="0"/>
          <a:stretch/>
        </p:blipFill>
        <p:spPr>
          <a:xfrm>
            <a:off x="0" y="1079205"/>
            <a:ext cx="10058425" cy="561400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4"/>
          <p:cNvSpPr txBox="1"/>
          <p:nvPr>
            <p:ph type="title"/>
          </p:nvPr>
        </p:nvSpPr>
        <p:spPr>
          <a:xfrm>
            <a:off x="251459" y="373543"/>
            <a:ext cx="9468000" cy="615600"/>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b="0" lang="en-US" sz="4000" cap="small">
                <a:solidFill>
                  <a:srgbClr val="FF0000"/>
                </a:solidFill>
                <a:latin typeface="Arial"/>
                <a:ea typeface="Arial"/>
                <a:cs typeface="Arial"/>
                <a:sym typeface="Arial"/>
              </a:rPr>
              <a:t>Baseline Utilization &amp; Cost Assumption</a:t>
            </a:r>
            <a:endParaRPr sz="4000" cap="small">
              <a:latin typeface="Arial"/>
              <a:ea typeface="Arial"/>
              <a:cs typeface="Arial"/>
              <a:sym typeface="Arial"/>
            </a:endParaRPr>
          </a:p>
        </p:txBody>
      </p:sp>
      <p:sp>
        <p:nvSpPr>
          <p:cNvPr id="123" name="Google Shape;123;p4"/>
          <p:cNvSpPr txBox="1"/>
          <p:nvPr>
            <p:ph idx="1" type="body"/>
          </p:nvPr>
        </p:nvSpPr>
        <p:spPr>
          <a:xfrm>
            <a:off x="691525" y="1912000"/>
            <a:ext cx="8634300" cy="3863400"/>
          </a:xfrm>
          <a:prstGeom prst="rect">
            <a:avLst/>
          </a:prstGeom>
          <a:noFill/>
          <a:ln>
            <a:noFill/>
          </a:ln>
        </p:spPr>
        <p:txBody>
          <a:bodyPr anchorCtr="0" anchor="t" bIns="0" lIns="0" spcFirstLastPara="1" rIns="0" wrap="square" tIns="0">
            <a:spAutoFit/>
          </a:bodyPr>
          <a:lstStyle/>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Hospitalizations: 10,000 × 2.5 = 25,000 → $15,000 each → </a:t>
            </a:r>
            <a:r>
              <a:rPr b="1" lang="en-US" sz="2000">
                <a:latin typeface="Arial"/>
                <a:ea typeface="Arial"/>
                <a:cs typeface="Arial"/>
                <a:sym typeface="Arial"/>
              </a:rPr>
              <a:t>$375M</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ER visits: 10,000 × 3 = 30,000 → $1,500 each → </a:t>
            </a:r>
            <a:r>
              <a:rPr b="1" lang="en-US" sz="2000">
                <a:latin typeface="Arial"/>
                <a:ea typeface="Arial"/>
                <a:cs typeface="Arial"/>
                <a:sym typeface="Arial"/>
              </a:rPr>
              <a:t>$45M</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lang="en-US" sz="2000">
                <a:latin typeface="Arial"/>
                <a:ea typeface="Arial"/>
                <a:cs typeface="Arial"/>
                <a:sym typeface="Arial"/>
              </a:rPr>
              <a:t>SNF days: 10,000 × 20 = 200,000 → $500/day → </a:t>
            </a:r>
            <a:r>
              <a:rPr b="1" lang="en-US" sz="2000">
                <a:latin typeface="Arial"/>
                <a:ea typeface="Arial"/>
                <a:cs typeface="Arial"/>
                <a:sym typeface="Arial"/>
              </a:rPr>
              <a:t>$100M</a:t>
            </a:r>
            <a:br>
              <a:rPr b="1" lang="en-US" sz="2000">
                <a:latin typeface="Arial"/>
                <a:ea typeface="Arial"/>
                <a:cs typeface="Arial"/>
                <a:sym typeface="Arial"/>
              </a:rPr>
            </a:br>
            <a:endParaRPr b="1" sz="2000">
              <a:latin typeface="Arial"/>
              <a:ea typeface="Arial"/>
              <a:cs typeface="Arial"/>
              <a:sym typeface="Arial"/>
            </a:endParaRPr>
          </a:p>
          <a:p>
            <a:pPr indent="-355600" lvl="0" marL="457200" rtl="0" algn="l">
              <a:lnSpc>
                <a:spcPct val="100000"/>
              </a:lnSpc>
              <a:spcBef>
                <a:spcPts val="640"/>
              </a:spcBef>
              <a:spcAft>
                <a:spcPts val="0"/>
              </a:spcAft>
              <a:buSzPts val="2000"/>
              <a:buChar char="•"/>
            </a:pPr>
            <a:r>
              <a:rPr b="1" lang="en-US" sz="2000">
                <a:latin typeface="Arial"/>
                <a:ea typeface="Arial"/>
                <a:cs typeface="Arial"/>
                <a:sym typeface="Arial"/>
              </a:rPr>
              <a:t>Total baseline:</a:t>
            </a:r>
            <a:r>
              <a:rPr lang="en-US" sz="2000">
                <a:latin typeface="Arial"/>
                <a:ea typeface="Arial"/>
                <a:cs typeface="Arial"/>
                <a:sym typeface="Arial"/>
              </a:rPr>
              <a:t> $520M/year</a:t>
            </a:r>
            <a:endParaRPr sz="2000">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t/>
            </a:r>
            <a:endParaRPr sz="1900">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400"/>
              <a:buNone/>
            </a:pPr>
            <a:r>
              <a:rPr b="1" i="1" lang="en-US" sz="1900" u="sng">
                <a:solidFill>
                  <a:srgbClr val="1155CC"/>
                </a:solidFill>
                <a:latin typeface="Arial"/>
                <a:ea typeface="Arial"/>
                <a:cs typeface="Arial"/>
                <a:sym typeface="Arial"/>
              </a:rPr>
              <a:t>This is the projected cost for 10,000 veterans without Veteran Alliance  intervention.</a:t>
            </a:r>
            <a:endParaRPr b="1" i="1" sz="1900" u="sng">
              <a:solidFill>
                <a:srgbClr val="1155CC"/>
              </a:solidFill>
              <a:latin typeface="Arial"/>
              <a:ea typeface="Arial"/>
              <a:cs typeface="Arial"/>
              <a:sym typeface="Arial"/>
            </a:endParaRPr>
          </a:p>
        </p:txBody>
      </p:sp>
      <p:sp>
        <p:nvSpPr>
          <p:cNvPr id="124" name="Google Shape;124;p4"/>
          <p:cNvSpPr txBox="1"/>
          <p:nvPr/>
        </p:nvSpPr>
        <p:spPr>
          <a:xfrm>
            <a:off x="2352782" y="3734880"/>
            <a:ext cx="513707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id="125" name="Google Shape;125;p4"/>
          <p:cNvPicPr preferRelativeResize="0"/>
          <p:nvPr/>
        </p:nvPicPr>
        <p:blipFill rotWithShape="1">
          <a:blip r:embed="rId3">
            <a:alphaModFix/>
          </a:blip>
          <a:srcRect b="0" l="0" r="0" t="0"/>
          <a:stretch/>
        </p:blipFill>
        <p:spPr>
          <a:xfrm>
            <a:off x="2876764" y="6671244"/>
            <a:ext cx="3942120" cy="71052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1C1"/>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2024-11-23T22:39:48Z</dcterms:created>
  <dc:creator>pj</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2024-11-23T00:00:00Z</vt:filetime>
  </property>
  <property fmtid="{D5CDD505-2E9C-101B-9397-08002B2CF9AE}" pid="3" name="Creator">
    <vt:lpwstr>Acrobat PDFMaker 24 for PowerPoint</vt:lpwstr>
  </property>
  <property fmtid="{D5CDD505-2E9C-101B-9397-08002B2CF9AE}" pid="4" name="LastSaved">
    <vt:filetime>2024-11-23T00:00:00Z</vt:filetime>
  </property>
  <property fmtid="{D5CDD505-2E9C-101B-9397-08002B2CF9AE}" pid="5" name="Producer">
    <vt:lpwstr>Microsoft: Print To PDF</vt:lpwstr>
  </property>
</Properties>
</file>